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embeddings/oleObject1.bin" ContentType="application/vnd.openxmlformats-officedocument.oleObject"/>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80" r:id="rId2"/>
  </p:sldMasterIdLst>
  <p:notesMasterIdLst>
    <p:notesMasterId r:id="rId65"/>
  </p:notesMasterIdLst>
  <p:handoutMasterIdLst>
    <p:handoutMasterId r:id="rId66"/>
  </p:handoutMasterIdLst>
  <p:sldIdLst>
    <p:sldId id="1183" r:id="rId3"/>
    <p:sldId id="1244" r:id="rId4"/>
    <p:sldId id="1268" r:id="rId5"/>
    <p:sldId id="1256" r:id="rId6"/>
    <p:sldId id="1246" r:id="rId7"/>
    <p:sldId id="1248" r:id="rId8"/>
    <p:sldId id="1265" r:id="rId9"/>
    <p:sldId id="1181" r:id="rId10"/>
    <p:sldId id="1286" r:id="rId11"/>
    <p:sldId id="1287" r:id="rId12"/>
    <p:sldId id="1250" r:id="rId13"/>
    <p:sldId id="1251" r:id="rId14"/>
    <p:sldId id="1249" r:id="rId15"/>
    <p:sldId id="1264" r:id="rId16"/>
    <p:sldId id="1175" r:id="rId17"/>
    <p:sldId id="1258" r:id="rId18"/>
    <p:sldId id="1262" r:id="rId19"/>
    <p:sldId id="1266" r:id="rId20"/>
    <p:sldId id="1270" r:id="rId21"/>
    <p:sldId id="1272" r:id="rId22"/>
    <p:sldId id="1273" r:id="rId23"/>
    <p:sldId id="1274" r:id="rId24"/>
    <p:sldId id="1259" r:id="rId25"/>
    <p:sldId id="1191" r:id="rId26"/>
    <p:sldId id="1192" r:id="rId27"/>
    <p:sldId id="1267" r:id="rId28"/>
    <p:sldId id="1226" r:id="rId29"/>
    <p:sldId id="1240" r:id="rId30"/>
    <p:sldId id="1253" r:id="rId31"/>
    <p:sldId id="1208" r:id="rId32"/>
    <p:sldId id="1193" r:id="rId33"/>
    <p:sldId id="1207" r:id="rId34"/>
    <p:sldId id="1209" r:id="rId35"/>
    <p:sldId id="1210" r:id="rId36"/>
    <p:sldId id="1231" r:id="rId37"/>
    <p:sldId id="1229" r:id="rId38"/>
    <p:sldId id="1230" r:id="rId39"/>
    <p:sldId id="1232" r:id="rId40"/>
    <p:sldId id="1233" r:id="rId41"/>
    <p:sldId id="1234" r:id="rId42"/>
    <p:sldId id="1254" r:id="rId43"/>
    <p:sldId id="1236" r:id="rId44"/>
    <p:sldId id="1255" r:id="rId45"/>
    <p:sldId id="1238" r:id="rId46"/>
    <p:sldId id="1260" r:id="rId47"/>
    <p:sldId id="1276" r:id="rId48"/>
    <p:sldId id="1278" r:id="rId49"/>
    <p:sldId id="1279" r:id="rId50"/>
    <p:sldId id="1217" r:id="rId51"/>
    <p:sldId id="1280" r:id="rId52"/>
    <p:sldId id="1281" r:id="rId53"/>
    <p:sldId id="1219" r:id="rId54"/>
    <p:sldId id="1282" r:id="rId55"/>
    <p:sldId id="1277" r:id="rId56"/>
    <p:sldId id="1288" r:id="rId57"/>
    <p:sldId id="1289" r:id="rId58"/>
    <p:sldId id="1290" r:id="rId59"/>
    <p:sldId id="1291" r:id="rId60"/>
    <p:sldId id="1283" r:id="rId61"/>
    <p:sldId id="1284" r:id="rId62"/>
    <p:sldId id="1263" r:id="rId63"/>
    <p:sldId id="1221" r:id="rId64"/>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Arial" pitchFamily="1" charset="0"/>
        <a:ea typeface="+mn-ea"/>
        <a:cs typeface="+mn-cs"/>
      </a:defRPr>
    </a:lvl1pPr>
    <a:lvl2pPr marL="457200" algn="l" rtl="0" eaLnBrk="0" fontAlgn="base" hangingPunct="0">
      <a:spcBef>
        <a:spcPct val="0"/>
      </a:spcBef>
      <a:spcAft>
        <a:spcPct val="0"/>
      </a:spcAft>
      <a:defRPr sz="2000" kern="1200">
        <a:solidFill>
          <a:schemeClr val="tx1"/>
        </a:solidFill>
        <a:latin typeface="Arial" pitchFamily="1" charset="0"/>
        <a:ea typeface="+mn-ea"/>
        <a:cs typeface="+mn-cs"/>
      </a:defRPr>
    </a:lvl2pPr>
    <a:lvl3pPr marL="914400" algn="l" rtl="0" eaLnBrk="0" fontAlgn="base" hangingPunct="0">
      <a:spcBef>
        <a:spcPct val="0"/>
      </a:spcBef>
      <a:spcAft>
        <a:spcPct val="0"/>
      </a:spcAft>
      <a:defRPr sz="2000" kern="1200">
        <a:solidFill>
          <a:schemeClr val="tx1"/>
        </a:solidFill>
        <a:latin typeface="Arial" pitchFamily="1" charset="0"/>
        <a:ea typeface="+mn-ea"/>
        <a:cs typeface="+mn-cs"/>
      </a:defRPr>
    </a:lvl3pPr>
    <a:lvl4pPr marL="1371600" algn="l" rtl="0" eaLnBrk="0" fontAlgn="base" hangingPunct="0">
      <a:spcBef>
        <a:spcPct val="0"/>
      </a:spcBef>
      <a:spcAft>
        <a:spcPct val="0"/>
      </a:spcAft>
      <a:defRPr sz="2000" kern="1200">
        <a:solidFill>
          <a:schemeClr val="tx1"/>
        </a:solidFill>
        <a:latin typeface="Arial" pitchFamily="1" charset="0"/>
        <a:ea typeface="+mn-ea"/>
        <a:cs typeface="+mn-cs"/>
      </a:defRPr>
    </a:lvl4pPr>
    <a:lvl5pPr marL="1828800" algn="l" rtl="0" eaLnBrk="0" fontAlgn="base" hangingPunct="0">
      <a:spcBef>
        <a:spcPct val="0"/>
      </a:spcBef>
      <a:spcAft>
        <a:spcPct val="0"/>
      </a:spcAft>
      <a:defRPr sz="2000" kern="1200">
        <a:solidFill>
          <a:schemeClr val="tx1"/>
        </a:solidFill>
        <a:latin typeface="Arial" pitchFamily="1" charset="0"/>
        <a:ea typeface="+mn-ea"/>
        <a:cs typeface="+mn-cs"/>
      </a:defRPr>
    </a:lvl5pPr>
    <a:lvl6pPr marL="2286000" algn="l" defTabSz="457200" rtl="0" eaLnBrk="1" latinLnBrk="0" hangingPunct="1">
      <a:defRPr sz="2000" kern="1200">
        <a:solidFill>
          <a:schemeClr val="tx1"/>
        </a:solidFill>
        <a:latin typeface="Arial" pitchFamily="1" charset="0"/>
        <a:ea typeface="+mn-ea"/>
        <a:cs typeface="+mn-cs"/>
      </a:defRPr>
    </a:lvl6pPr>
    <a:lvl7pPr marL="2743200" algn="l" defTabSz="457200" rtl="0" eaLnBrk="1" latinLnBrk="0" hangingPunct="1">
      <a:defRPr sz="2000" kern="1200">
        <a:solidFill>
          <a:schemeClr val="tx1"/>
        </a:solidFill>
        <a:latin typeface="Arial" pitchFamily="1" charset="0"/>
        <a:ea typeface="+mn-ea"/>
        <a:cs typeface="+mn-cs"/>
      </a:defRPr>
    </a:lvl7pPr>
    <a:lvl8pPr marL="3200400" algn="l" defTabSz="457200" rtl="0" eaLnBrk="1" latinLnBrk="0" hangingPunct="1">
      <a:defRPr sz="2000" kern="1200">
        <a:solidFill>
          <a:schemeClr val="tx1"/>
        </a:solidFill>
        <a:latin typeface="Arial" pitchFamily="1" charset="0"/>
        <a:ea typeface="+mn-ea"/>
        <a:cs typeface="+mn-cs"/>
      </a:defRPr>
    </a:lvl8pPr>
    <a:lvl9pPr marL="3657600" algn="l" defTabSz="457200" rtl="0" eaLnBrk="1" latinLnBrk="0" hangingPunct="1">
      <a:defRPr sz="2000" kern="1200">
        <a:solidFill>
          <a:schemeClr val="tx1"/>
        </a:solidFill>
        <a:latin typeface="Arial" pitchFamily="1"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 Koedinger" initials="KK" lastIdx="20" clrIdx="0"/>
  <p:cmAuthor id="1" name="Ken Koedinge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00002A"/>
    <a:srgbClr val="000026"/>
    <a:srgbClr val="000022"/>
    <a:srgbClr val="00001A"/>
    <a:srgbClr val="000032"/>
    <a:srgbClr val="FF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28" autoAdjust="0"/>
    <p:restoredTop sz="94660"/>
  </p:normalViewPr>
  <p:slideViewPr>
    <p:cSldViewPr snapToGrid="0">
      <p:cViewPr varScale="1">
        <p:scale>
          <a:sx n="151" d="100"/>
          <a:sy n="151" d="100"/>
        </p:scale>
        <p:origin x="-20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5" d="100"/>
        <a:sy n="95" d="100"/>
      </p:scale>
      <p:origin x="0" y="4752"/>
    </p:cViewPr>
  </p:sorterViewPr>
  <p:notesViewPr>
    <p:cSldViewPr snapToGrid="0">
      <p:cViewPr>
        <p:scale>
          <a:sx n="100" d="100"/>
          <a:sy n="100" d="100"/>
        </p:scale>
        <p:origin x="-120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commentAuthors" Target="commentAuthors.xml"/><Relationship Id="rId69" Type="http://schemas.openxmlformats.org/officeDocument/2006/relationships/presProps" Target="pres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18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5360" y="4560571"/>
            <a:ext cx="5364480" cy="4320540"/>
          </a:xfrm>
          <a:prstGeom prst="rect">
            <a:avLst/>
          </a:prstGeom>
          <a:noFill/>
          <a:ln w="12700">
            <a:noFill/>
            <a:miter lim="800000"/>
            <a:headEnd/>
            <a:tailEnd/>
          </a:ln>
          <a:effectLst/>
        </p:spPr>
        <p:txBody>
          <a:bodyPr vert="horz" wrap="square" lIns="96035" tIns="47175" rIns="96035" bIns="471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p:cNvSpPr>
            <a:spLocks noGrp="1" noRot="1" noChangeAspect="1" noChangeArrowheads="1" noTextEdit="1"/>
          </p:cNvSpPr>
          <p:nvPr>
            <p:ph type="sldImg" idx="2"/>
          </p:nvPr>
        </p:nvSpPr>
        <p:spPr bwMode="auto">
          <a:xfrm>
            <a:off x="1266825" y="727075"/>
            <a:ext cx="4783138" cy="35861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9501470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p:cNvSpPr>
          <p:nvPr>
            <p:ph type="sldImg"/>
          </p:nvPr>
        </p:nvSpPr>
        <p:spPr bwMode="auto">
          <a:xfrm>
            <a:off x="1266825" y="727075"/>
            <a:ext cx="4781550" cy="3586163"/>
          </a:xfrm>
          <a:prstGeom prst="rect">
            <a:avLst/>
          </a:prstGeom>
          <a:solidFill>
            <a:srgbClr val="FFFFFF"/>
          </a:solidFill>
          <a:ln>
            <a:solidFill>
              <a:srgbClr val="000000"/>
            </a:solidFill>
            <a:miter lim="800000"/>
            <a:headEnd/>
            <a:tailEnd/>
          </a:ln>
        </p:spPr>
      </p:sp>
      <p:sp>
        <p:nvSpPr>
          <p:cNvPr id="102403" name="Rectangle 3"/>
          <p:cNvSpPr>
            <a:spLocks noGrp="1" noChangeArrowheads="1"/>
          </p:cNvSpPr>
          <p:nvPr>
            <p:ph type="body" idx="1"/>
          </p:nvPr>
        </p:nvSpPr>
        <p:spPr bwMode="auto">
          <a:xfrm>
            <a:off x="975360" y="4560571"/>
            <a:ext cx="5364480" cy="432054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As</a:t>
            </a:r>
            <a:r>
              <a:rPr lang="en-US" baseline="0" dirty="0" smtClean="0"/>
              <a:t> another test of time </a:t>
            </a:r>
            <a:r>
              <a:rPr lang="mr-IN" baseline="0" dirty="0" smtClean="0"/>
              <a:t>–</a:t>
            </a:r>
            <a:r>
              <a:rPr lang="en-US" baseline="0" dirty="0" smtClean="0"/>
              <a:t> my first daughter, Alexandra, was born in 2007 while we were writing the 2008 paper and another in 2011.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p:cNvSpPr>
          <p:nvPr>
            <p:ph type="sldImg"/>
          </p:nvPr>
        </p:nvSpPr>
        <p:spPr>
          <a:xfrm>
            <a:off x="929642" y="483394"/>
            <a:ext cx="5455920" cy="4028837"/>
          </a:xfrm>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984" y="9118883"/>
            <a:ext cx="3169596" cy="480705"/>
          </a:xfrm>
          <a:prstGeom prst="rect">
            <a:avLst/>
          </a:prstGeom>
          <a:ln/>
        </p:spPr>
        <p:txBody>
          <a:bodyPr lIns="93113" tIns="46557" rIns="93113" bIns="46557"/>
          <a:lstStyle/>
          <a:p>
            <a:fld id="{32ECFE1E-CCE5-F248-BFF9-1C5156F7D355}" type="slidenum">
              <a:rPr lang="en-US"/>
              <a:pPr/>
              <a:t>28</a:t>
            </a:fld>
            <a:endParaRPr lang="en-US"/>
          </a:p>
        </p:txBody>
      </p:sp>
      <p:sp>
        <p:nvSpPr>
          <p:cNvPr id="445442" name="Rectangle 2"/>
          <p:cNvSpPr>
            <a:spLocks noGrp="1" noRot="1" noChangeAspect="1" noChangeArrowheads="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5443" name="Rectangle 3"/>
          <p:cNvSpPr>
            <a:spLocks noGrp="1" noChangeArrowheads="1"/>
          </p:cNvSpPr>
          <p:nvPr>
            <p:ph type="body" idx="1"/>
          </p:nvPr>
        </p:nvSpPr>
        <p:spPr bwMode="auto">
          <a:xfrm>
            <a:off x="976009" y="4560248"/>
            <a:ext cx="5363183" cy="432150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220894" y="718424"/>
            <a:ext cx="4876800" cy="3600450"/>
          </a:xfrm>
          <a:solidFill>
            <a:srgbClr val="FFFFFF"/>
          </a:solidFill>
          <a:ln/>
        </p:spPr>
      </p:sp>
      <p:sp>
        <p:nvSpPr>
          <p:cNvPr id="74754" name="Rectangle 3"/>
          <p:cNvSpPr>
            <a:spLocks noGrp="1" noChangeArrowheads="1"/>
          </p:cNvSpPr>
          <p:nvPr>
            <p:ph type="body" idx="1"/>
          </p:nvPr>
        </p:nvSpPr>
        <p:spPr>
          <a:xfrm>
            <a:off x="731197" y="4560248"/>
            <a:ext cx="5852809" cy="4321507"/>
          </a:xfrm>
          <a:noFill/>
          <a:ln>
            <a:solidFill>
              <a:srgbClr val="000000"/>
            </a:solidFill>
          </a:ln>
          <a:extLst>
            <a:ext uri="{909E8E84-426E-40dd-AFC4-6F175D3DCCD1}">
              <a14:hiddenFill xmlns:a14="http://schemas.microsoft.com/office/drawing/2010/main">
                <a:solidFill>
                  <a:srgbClr val="FFFFFF"/>
                </a:solidFill>
              </a14:hiddenFill>
            </a:ext>
          </a:extLst>
        </p:spPr>
        <p:txBody>
          <a:bodyPr lIns="96616" tIns="48308" rIns="96616" bIns="48308"/>
          <a:lstStyle/>
          <a:p>
            <a:pPr defTabSz="965086" eaLnBrk="1" hangingPunct="1">
              <a:spcBef>
                <a:spcPct val="0"/>
              </a:spcBef>
            </a:pPr>
            <a:r>
              <a:rPr lang="en-US">
                <a:latin typeface="Calibri" charset="0"/>
                <a:ea typeface="ＭＳ Ｐゴシック" charset="0"/>
                <a:cs typeface="ＭＳ Ｐゴシック" charset="0"/>
              </a:rPr>
              <a:t>Automates the process of hypothesizing alternative cognitive models &amp; testing them against data</a:t>
            </a:r>
          </a:p>
          <a:p>
            <a:pPr defTabSz="965086"/>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xfrm>
            <a:off x="1266825" y="727075"/>
            <a:ext cx="4781550" cy="3586163"/>
          </a:xfrm>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(i.e., sum of number of columns across existing models minus any duplicate columns)</a:t>
            </a:r>
          </a:p>
          <a:p>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xfrm>
            <a:off x="4143984" y="9118883"/>
            <a:ext cx="3169596" cy="4807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4" tIns="46557" rIns="93114" bIns="46557"/>
          <a:lstStyle>
            <a:lvl1pPr defTabSz="966702" eaLnBrk="0" hangingPunct="0">
              <a:defRPr sz="2400">
                <a:solidFill>
                  <a:schemeClr val="tx1"/>
                </a:solidFill>
                <a:latin typeface="Arial" charset="0"/>
                <a:ea typeface="ＭＳ Ｐゴシック" charset="0"/>
                <a:cs typeface="ＭＳ Ｐゴシック" charset="0"/>
              </a:defRPr>
            </a:lvl1pPr>
            <a:lvl2pPr marL="756550" indent="-290981" defTabSz="966702" eaLnBrk="0" hangingPunct="0">
              <a:defRPr sz="2400">
                <a:solidFill>
                  <a:schemeClr val="tx1"/>
                </a:solidFill>
                <a:latin typeface="Arial" charset="0"/>
                <a:ea typeface="ＭＳ Ｐゴシック" charset="0"/>
              </a:defRPr>
            </a:lvl2pPr>
            <a:lvl3pPr marL="1163922" indent="-232784" defTabSz="966702" eaLnBrk="0" hangingPunct="0">
              <a:defRPr sz="2400">
                <a:solidFill>
                  <a:schemeClr val="tx1"/>
                </a:solidFill>
                <a:latin typeface="Arial" charset="0"/>
                <a:ea typeface="ＭＳ Ｐゴシック" charset="0"/>
              </a:defRPr>
            </a:lvl3pPr>
            <a:lvl4pPr marL="1629491" indent="-232784" defTabSz="966702" eaLnBrk="0" hangingPunct="0">
              <a:defRPr sz="2400">
                <a:solidFill>
                  <a:schemeClr val="tx1"/>
                </a:solidFill>
                <a:latin typeface="Arial" charset="0"/>
                <a:ea typeface="ＭＳ Ｐゴシック" charset="0"/>
              </a:defRPr>
            </a:lvl4pPr>
            <a:lvl5pPr marL="2095059" indent="-232784" defTabSz="966702" eaLnBrk="0" hangingPunct="0">
              <a:defRPr sz="2400">
                <a:solidFill>
                  <a:schemeClr val="tx1"/>
                </a:solidFill>
                <a:latin typeface="Arial" charset="0"/>
                <a:ea typeface="ＭＳ Ｐゴシック" charset="0"/>
              </a:defRPr>
            </a:lvl5pPr>
            <a:lvl6pPr marL="2560628" indent="-232784" defTabSz="966702" eaLnBrk="0" fontAlgn="base" hangingPunct="0">
              <a:spcBef>
                <a:spcPct val="0"/>
              </a:spcBef>
              <a:spcAft>
                <a:spcPct val="0"/>
              </a:spcAft>
              <a:defRPr sz="2400">
                <a:solidFill>
                  <a:schemeClr val="tx1"/>
                </a:solidFill>
                <a:latin typeface="Arial" charset="0"/>
                <a:ea typeface="ＭＳ Ｐゴシック" charset="0"/>
              </a:defRPr>
            </a:lvl6pPr>
            <a:lvl7pPr marL="3026197" indent="-232784" defTabSz="966702" eaLnBrk="0" fontAlgn="base" hangingPunct="0">
              <a:spcBef>
                <a:spcPct val="0"/>
              </a:spcBef>
              <a:spcAft>
                <a:spcPct val="0"/>
              </a:spcAft>
              <a:defRPr sz="2400">
                <a:solidFill>
                  <a:schemeClr val="tx1"/>
                </a:solidFill>
                <a:latin typeface="Arial" charset="0"/>
                <a:ea typeface="ＭＳ Ｐゴシック" charset="0"/>
              </a:defRPr>
            </a:lvl7pPr>
            <a:lvl8pPr marL="3491766" indent="-232784" defTabSz="966702" eaLnBrk="0" fontAlgn="base" hangingPunct="0">
              <a:spcBef>
                <a:spcPct val="0"/>
              </a:spcBef>
              <a:spcAft>
                <a:spcPct val="0"/>
              </a:spcAft>
              <a:defRPr sz="2400">
                <a:solidFill>
                  <a:schemeClr val="tx1"/>
                </a:solidFill>
                <a:latin typeface="Arial" charset="0"/>
                <a:ea typeface="ＭＳ Ｐゴシック" charset="0"/>
              </a:defRPr>
            </a:lvl8pPr>
            <a:lvl9pPr marL="3957334" indent="-232784" defTabSz="96670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6FFF9-DADF-1D40-80D6-12E44B6D1E17}" type="slidenum">
              <a:rPr lang="en-US" sz="1300"/>
              <a:pPr eaLnBrk="1" hangingPunct="1"/>
              <a:t>33</a:t>
            </a:fld>
            <a:endParaRPr 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xfrm>
            <a:off x="1266825" y="727075"/>
            <a:ext cx="4781550" cy="3586163"/>
          </a:xfrm>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NA: Original models (or statistics on them) were not available in some cases.</a:t>
            </a:r>
          </a:p>
          <a:p>
            <a:r>
              <a:rPr lang="en-US">
                <a:ea typeface="ＭＳ Ｐゴシック" charset="0"/>
                <a:cs typeface="ＭＳ Ｐゴシック" charset="0"/>
              </a:rPr>
              <a:t>* IWT 2 dataset only has 1 model, therefore the original-in-use and best-hand models have the same RMSE.</a:t>
            </a:r>
          </a:p>
          <a:p>
            <a:r>
              <a:rPr lang="en-US">
                <a:ea typeface="ＭＳ Ｐゴシック" charset="0"/>
                <a:cs typeface="ＭＳ Ｐゴシック" charset="0"/>
              </a:rPr>
              <a:t>**The best-hand model for Statistics-Fall09 dataset has only 1 KC.</a:t>
            </a:r>
          </a:p>
        </p:txBody>
      </p:sp>
      <p:sp>
        <p:nvSpPr>
          <p:cNvPr id="80899" name="Slide Number Placeholder 3"/>
          <p:cNvSpPr>
            <a:spLocks noGrp="1"/>
          </p:cNvSpPr>
          <p:nvPr>
            <p:ph type="sldNum" sz="quarter" idx="5"/>
          </p:nvPr>
        </p:nvSpPr>
        <p:spPr>
          <a:xfrm>
            <a:off x="4143984" y="9118883"/>
            <a:ext cx="3169596" cy="4807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4" tIns="46557" rIns="93114" bIns="46557"/>
          <a:lstStyle>
            <a:lvl1pPr defTabSz="966702" eaLnBrk="0" hangingPunct="0">
              <a:defRPr sz="2400">
                <a:solidFill>
                  <a:schemeClr val="tx1"/>
                </a:solidFill>
                <a:latin typeface="Arial" charset="0"/>
                <a:ea typeface="ＭＳ Ｐゴシック" charset="0"/>
                <a:cs typeface="ＭＳ Ｐゴシック" charset="0"/>
              </a:defRPr>
            </a:lvl1pPr>
            <a:lvl2pPr marL="756550" indent="-290981" defTabSz="966702" eaLnBrk="0" hangingPunct="0">
              <a:defRPr sz="2400">
                <a:solidFill>
                  <a:schemeClr val="tx1"/>
                </a:solidFill>
                <a:latin typeface="Arial" charset="0"/>
                <a:ea typeface="ＭＳ Ｐゴシック" charset="0"/>
              </a:defRPr>
            </a:lvl2pPr>
            <a:lvl3pPr marL="1163922" indent="-232784" defTabSz="966702" eaLnBrk="0" hangingPunct="0">
              <a:defRPr sz="2400">
                <a:solidFill>
                  <a:schemeClr val="tx1"/>
                </a:solidFill>
                <a:latin typeface="Arial" charset="0"/>
                <a:ea typeface="ＭＳ Ｐゴシック" charset="0"/>
              </a:defRPr>
            </a:lvl3pPr>
            <a:lvl4pPr marL="1629491" indent="-232784" defTabSz="966702" eaLnBrk="0" hangingPunct="0">
              <a:defRPr sz="2400">
                <a:solidFill>
                  <a:schemeClr val="tx1"/>
                </a:solidFill>
                <a:latin typeface="Arial" charset="0"/>
                <a:ea typeface="ＭＳ Ｐゴシック" charset="0"/>
              </a:defRPr>
            </a:lvl4pPr>
            <a:lvl5pPr marL="2095059" indent="-232784" defTabSz="966702" eaLnBrk="0" hangingPunct="0">
              <a:defRPr sz="2400">
                <a:solidFill>
                  <a:schemeClr val="tx1"/>
                </a:solidFill>
                <a:latin typeface="Arial" charset="0"/>
                <a:ea typeface="ＭＳ Ｐゴシック" charset="0"/>
              </a:defRPr>
            </a:lvl5pPr>
            <a:lvl6pPr marL="2560628" indent="-232784" defTabSz="966702" eaLnBrk="0" fontAlgn="base" hangingPunct="0">
              <a:spcBef>
                <a:spcPct val="0"/>
              </a:spcBef>
              <a:spcAft>
                <a:spcPct val="0"/>
              </a:spcAft>
              <a:defRPr sz="2400">
                <a:solidFill>
                  <a:schemeClr val="tx1"/>
                </a:solidFill>
                <a:latin typeface="Arial" charset="0"/>
                <a:ea typeface="ＭＳ Ｐゴシック" charset="0"/>
              </a:defRPr>
            </a:lvl6pPr>
            <a:lvl7pPr marL="3026197" indent="-232784" defTabSz="966702" eaLnBrk="0" fontAlgn="base" hangingPunct="0">
              <a:spcBef>
                <a:spcPct val="0"/>
              </a:spcBef>
              <a:spcAft>
                <a:spcPct val="0"/>
              </a:spcAft>
              <a:defRPr sz="2400">
                <a:solidFill>
                  <a:schemeClr val="tx1"/>
                </a:solidFill>
                <a:latin typeface="Arial" charset="0"/>
                <a:ea typeface="ＭＳ Ｐゴシック" charset="0"/>
              </a:defRPr>
            </a:lvl7pPr>
            <a:lvl8pPr marL="3491766" indent="-232784" defTabSz="966702" eaLnBrk="0" fontAlgn="base" hangingPunct="0">
              <a:spcBef>
                <a:spcPct val="0"/>
              </a:spcBef>
              <a:spcAft>
                <a:spcPct val="0"/>
              </a:spcAft>
              <a:defRPr sz="2400">
                <a:solidFill>
                  <a:schemeClr val="tx1"/>
                </a:solidFill>
                <a:latin typeface="Arial" charset="0"/>
                <a:ea typeface="ＭＳ Ｐゴシック" charset="0"/>
              </a:defRPr>
            </a:lvl8pPr>
            <a:lvl9pPr marL="3957334" indent="-232784" defTabSz="96670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A1959B-ECBE-C343-AF2C-6897750E88AE}" type="slidenum">
              <a:rPr lang="en-US" sz="1300">
                <a:solidFill>
                  <a:srgbClr val="000000"/>
                </a:solidFill>
              </a:rPr>
              <a:pPr eaLnBrk="1" hangingPunct="1"/>
              <a:t>34</a:t>
            </a:fld>
            <a:endParaRPr lang="en-US" sz="13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[Example]</a:t>
            </a:r>
          </a:p>
          <a:p>
            <a:r>
              <a:rPr lang="en-US" sz="1700" dirty="0"/>
              <a:t>[Backward area performance]</a:t>
            </a:r>
          </a:p>
          <a:p>
            <a:r>
              <a:rPr lang="en-US" sz="1700" dirty="0"/>
              <a:t>[Backward circumference performance]</a:t>
            </a:r>
          </a:p>
          <a:p>
            <a:r>
              <a:rPr lang="en-US" sz="1700" dirty="0"/>
              <a:t>[Interpretation]</a:t>
            </a:r>
          </a:p>
          <a:p>
            <a:r>
              <a:rPr lang="en-US" sz="1700" dirty="0"/>
              <a:t>If this is the true difficulty factor</a:t>
            </a:r>
            <a:r>
              <a:rPr lang="mr-IN" sz="1700" dirty="0"/>
              <a:t>…</a:t>
            </a:r>
            <a:endParaRPr lang="en-US" sz="17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35</a:t>
            </a:fld>
            <a:endParaRPr lang="en-US"/>
          </a:p>
        </p:txBody>
      </p:sp>
    </p:spTree>
    <p:extLst>
      <p:ext uri="{BB962C8B-B14F-4D97-AF65-F5344CB8AC3E}">
        <p14:creationId xmlns:p14="http://schemas.microsoft.com/office/powerpoint/2010/main" val="1168498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sz="1900" dirty="0">
                <a:latin typeface="+mn-lt"/>
                <a:ea typeface="+mn-ea"/>
                <a:cs typeface="+mn-cs"/>
              </a:rPr>
              <a:t>To assess the external validity of the interpretation beyond the dataset from which the discoveries were made, we tested it on a novel dataset. The goal was not to simply apply the improved model directly to new data.</a:t>
            </a:r>
          </a:p>
          <a:p>
            <a:pPr defTabSz="966612" eaLnBrk="1" fontAlgn="auto" hangingPunct="1">
              <a:spcBef>
                <a:spcPts val="0"/>
              </a:spcBef>
              <a:spcAft>
                <a:spcPts val="0"/>
              </a:spcAft>
              <a:defRPr/>
            </a:pPr>
            <a:endParaRPr lang="en-US" sz="1900" dirty="0">
              <a:latin typeface="+mn-lt"/>
              <a:ea typeface="+mn-ea"/>
              <a:cs typeface="+mn-cs"/>
            </a:endParaRPr>
          </a:p>
          <a:p>
            <a:pPr defTabSz="966612" eaLnBrk="1" fontAlgn="auto" hangingPunct="1">
              <a:spcBef>
                <a:spcPts val="0"/>
              </a:spcBef>
              <a:spcAft>
                <a:spcPts val="0"/>
              </a:spcAft>
              <a:defRPr/>
            </a:pPr>
            <a:r>
              <a:rPr lang="en-US" sz="1900" dirty="0">
                <a:latin typeface="+mn-lt"/>
                <a:ea typeface="+mn-ea"/>
                <a:cs typeface="+mn-cs"/>
              </a:rPr>
              <a:t>Rather, we wanted to test whether the interpretation itself held up within the context of novel data relevant to the interpretation but whose structure differed from those of the original dataset on which the LFA discovery was made. </a:t>
            </a:r>
            <a:endParaRPr lang="en-US" sz="19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38</a:t>
            </a:fld>
            <a:endParaRPr lang="en-US"/>
          </a:p>
        </p:txBody>
      </p:sp>
    </p:spTree>
    <p:extLst>
      <p:ext uri="{BB962C8B-B14F-4D97-AF65-F5344CB8AC3E}">
        <p14:creationId xmlns:p14="http://schemas.microsoft.com/office/powerpoint/2010/main" val="29263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sz="1900" dirty="0">
                <a:latin typeface="+mn-lt"/>
                <a:ea typeface="+mn-ea"/>
                <a:cs typeface="+mn-cs"/>
              </a:rPr>
              <a:t>First, we examined the overall performance data in this novel dataset.  With the exception of rectangle area items, the differences in forward and backward item performances were specific to cases where the backward items required the application of a square root (circle-area and square-area).</a:t>
            </a:r>
            <a:endParaRPr lang="en-US" sz="1900" dirty="0"/>
          </a:p>
          <a:p>
            <a:pPr defTabSz="966612" eaLnBrk="1" fontAlgn="auto" hangingPunct="1">
              <a:spcBef>
                <a:spcPts val="0"/>
              </a:spcBef>
              <a:spcAft>
                <a:spcPts val="0"/>
              </a:spcAft>
              <a:defRPr/>
            </a:pPr>
            <a:endParaRPr lang="en-US" sz="1900" dirty="0"/>
          </a:p>
          <a:p>
            <a:pPr defTabSz="966612" eaLnBrk="1" fontAlgn="auto" hangingPunct="1">
              <a:spcBef>
                <a:spcPts val="0"/>
              </a:spcBef>
              <a:spcAft>
                <a:spcPts val="0"/>
              </a:spcAft>
              <a:defRPr/>
            </a:pPr>
            <a:r>
              <a:rPr lang="en-US" sz="1900" dirty="0">
                <a:latin typeface="+mn-lt"/>
                <a:ea typeface="+mn-ea"/>
                <a:cs typeface="+mn-cs"/>
              </a:rPr>
              <a:t>we have some hypotheses about the discrepancy in the rectangle area behavior that I’m happy to discuss at the end </a:t>
            </a:r>
            <a:r>
              <a:rPr lang="mr-IN" sz="1900" dirty="0">
                <a:latin typeface="+mn-lt"/>
                <a:ea typeface="+mn-ea"/>
                <a:cs typeface="+mn-cs"/>
              </a:rPr>
              <a:t>–</a:t>
            </a:r>
            <a:r>
              <a:rPr lang="en-US" sz="1900" dirty="0">
                <a:latin typeface="+mn-lt"/>
                <a:ea typeface="+mn-ea"/>
                <a:cs typeface="+mn-cs"/>
              </a:rPr>
              <a:t> but it’s fairly peripheral to the main talk so for now I’m going to keep going.</a:t>
            </a:r>
            <a:endParaRPr lang="en-US" sz="19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39</a:t>
            </a:fld>
            <a:endParaRPr lang="en-US"/>
          </a:p>
        </p:txBody>
      </p:sp>
    </p:spTree>
    <p:extLst>
      <p:ext uri="{BB962C8B-B14F-4D97-AF65-F5344CB8AC3E}">
        <p14:creationId xmlns:p14="http://schemas.microsoft.com/office/powerpoint/2010/main" val="4799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sz="1900" dirty="0">
                <a:latin typeface="+mn-lt"/>
                <a:ea typeface="+mn-ea"/>
                <a:cs typeface="+mn-cs"/>
              </a:rPr>
              <a:t>To further examine the robustness of our square root hypothesis, we selected three alternative skill models and evaluated their fit to data.  [explain models]</a:t>
            </a:r>
          </a:p>
          <a:p>
            <a:pPr defTabSz="966612" eaLnBrk="1" fontAlgn="auto" hangingPunct="1">
              <a:spcBef>
                <a:spcPts val="0"/>
              </a:spcBef>
              <a:spcAft>
                <a:spcPts val="0"/>
              </a:spcAft>
              <a:defRPr/>
            </a:pPr>
            <a:r>
              <a:rPr lang="en-US" sz="1900" dirty="0">
                <a:latin typeface="+mn-lt"/>
                <a:ea typeface="+mn-ea"/>
                <a:cs typeface="+mn-cs"/>
              </a:rPr>
              <a:t>The best-performing model, by each of the measures, is bolded. </a:t>
            </a:r>
            <a:endParaRPr lang="en-US" sz="1900" dirty="0"/>
          </a:p>
          <a:p>
            <a:pPr defTabSz="966612" eaLnBrk="1" fontAlgn="auto" hangingPunct="1">
              <a:spcBef>
                <a:spcPts val="0"/>
              </a:spcBef>
              <a:spcAft>
                <a:spcPts val="0"/>
              </a:spcAft>
              <a:defRPr/>
            </a:pPr>
            <a:r>
              <a:rPr lang="en-US" sz="1900" dirty="0">
                <a:latin typeface="+mn-lt"/>
                <a:ea typeface="+mn-ea"/>
                <a:cs typeface="+mn-cs"/>
              </a:rPr>
              <a:t>The superior performance of SQRT SKILL CIR-SQ DISTINCT over ALL SHAPES F-B MERGED (on all measures) supports and extends the original LFA finding.</a:t>
            </a:r>
            <a:endParaRPr lang="en-US" sz="1900" dirty="0"/>
          </a:p>
          <a:p>
            <a:pPr defTabSz="966612" eaLnBrk="1" fontAlgn="auto" hangingPunct="1">
              <a:spcBef>
                <a:spcPts val="0"/>
              </a:spcBef>
              <a:spcAft>
                <a:spcPts val="0"/>
              </a:spcAft>
              <a:defRPr/>
            </a:pPr>
            <a:r>
              <a:rPr lang="en-US" sz="1900" dirty="0">
                <a:latin typeface="+mn-lt"/>
                <a:ea typeface="+mn-ea"/>
                <a:cs typeface="+mn-cs"/>
              </a:rPr>
              <a:t>Notably, SQRT SKILL CIR-SQ DISTINCT even performs better, by cross validation and BIC measures, than the ALL SHAPES F-B DISTINCT. This validates the specificity of the square root operation hypothesis. </a:t>
            </a:r>
            <a:endParaRPr lang="en-US" sz="1900" dirty="0"/>
          </a:p>
          <a:p>
            <a:pPr marL="302066" indent="-302066" defTabSz="966612" eaLnBrk="1" fontAlgn="auto" hangingPunct="1">
              <a:spcBef>
                <a:spcPts val="0"/>
              </a:spcBef>
              <a:spcAft>
                <a:spcPts val="0"/>
              </a:spcAft>
              <a:buFont typeface="Arial" charset="0"/>
              <a:buChar char="•"/>
              <a:defRPr/>
            </a:pPr>
            <a:endParaRPr lang="en-US" sz="19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40</a:t>
            </a:fld>
            <a:endParaRPr lang="en-US"/>
          </a:p>
        </p:txBody>
      </p:sp>
    </p:spTree>
    <p:extLst>
      <p:ext uri="{BB962C8B-B14F-4D97-AF65-F5344CB8AC3E}">
        <p14:creationId xmlns:p14="http://schemas.microsoft.com/office/powerpoint/2010/main" val="2052207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So, in light of the promising generalization results, we set out to redesign the tutor based on the interpretation of our modeling discovery.</a:t>
            </a:r>
          </a:p>
          <a:p>
            <a:endParaRPr lang="en-US" sz="1900" dirty="0"/>
          </a:p>
          <a:p>
            <a:r>
              <a:rPr lang="en-US" sz="1900" dirty="0"/>
              <a:t>[Discuss knowledge tracing]</a:t>
            </a:r>
          </a:p>
          <a:p>
            <a:endParaRPr lang="en-US" sz="1900" dirty="0"/>
          </a:p>
          <a:p>
            <a:pPr defTabSz="966612" eaLnBrk="1" fontAlgn="auto" hangingPunct="1">
              <a:spcBef>
                <a:spcPts val="0"/>
              </a:spcBef>
              <a:spcAft>
                <a:spcPts val="0"/>
              </a:spcAft>
              <a:defRPr/>
            </a:pPr>
            <a:r>
              <a:rPr lang="en-US" sz="1900" dirty="0">
                <a:latin typeface="+mn-lt"/>
                <a:ea typeface="+mn-ea"/>
                <a:cs typeface="+mn-cs"/>
              </a:rPr>
              <a:t>One of the anticipated effects of the redesigned tutoring system was increased practice on backwards circle- and square-area items. Without any other adjustments, this would lead to the redesigned condition receiving overall more practice than the control condition. To control for this, we </a:t>
            </a:r>
            <a:r>
              <a:rPr lang="mr-IN" sz="1900" dirty="0" smtClean="0">
                <a:latin typeface="+mn-lt"/>
                <a:ea typeface="+mn-ea"/>
                <a:cs typeface="+mn-cs"/>
              </a:rPr>
              <a:t>…</a:t>
            </a:r>
            <a:endParaRPr lang="en-US" sz="1900" dirty="0" smtClean="0">
              <a:latin typeface="+mn-lt"/>
              <a:ea typeface="+mn-ea"/>
              <a:cs typeface="+mn-cs"/>
            </a:endParaRPr>
          </a:p>
          <a:p>
            <a:pPr defTabSz="966612" eaLnBrk="1" fontAlgn="auto" hangingPunct="1">
              <a:spcBef>
                <a:spcPts val="0"/>
              </a:spcBef>
              <a:spcAft>
                <a:spcPts val="0"/>
              </a:spcAft>
              <a:defRPr/>
            </a:pPr>
            <a:endParaRPr lang="en-US" sz="1900" dirty="0" smtClean="0">
              <a:latin typeface="+mn-lt"/>
              <a:ea typeface="+mn-ea"/>
              <a:cs typeface="+mn-cs"/>
            </a:endParaRPr>
          </a:p>
          <a:p>
            <a:pPr marL="0" marR="0" indent="0" algn="l" defTabSz="966612" rtl="0" eaLnBrk="1" fontAlgn="auto" latinLnBrk="0" hangingPunct="1">
              <a:lnSpc>
                <a:spcPct val="100000"/>
              </a:lnSpc>
              <a:spcBef>
                <a:spcPts val="0"/>
              </a:spcBef>
              <a:spcAft>
                <a:spcPts val="0"/>
              </a:spcAft>
              <a:buClrTx/>
              <a:buSzTx/>
              <a:buFontTx/>
              <a:buNone/>
              <a:tabLst/>
              <a:defRPr/>
            </a:pPr>
            <a:r>
              <a:rPr lang="en-US" sz="2000" dirty="0" smtClean="0"/>
              <a:t>Liu, R., &amp; Koedinger, K. (2017). Closing the loop: Automated data-driven cognitive model discoveries lead to improved instruction and learning gains. </a:t>
            </a:r>
            <a:r>
              <a:rPr lang="en-US" sz="2000" i="1" dirty="0" smtClean="0"/>
              <a:t>Journal of Educational Data Mining</a:t>
            </a:r>
            <a:r>
              <a:rPr lang="en-US" sz="2000" dirty="0" smtClean="0"/>
              <a:t>, </a:t>
            </a:r>
            <a:r>
              <a:rPr lang="en-US" sz="2000" i="1" dirty="0" smtClean="0"/>
              <a:t>9</a:t>
            </a:r>
            <a:r>
              <a:rPr lang="en-US" sz="2000" dirty="0" smtClean="0"/>
              <a:t>(1).</a:t>
            </a:r>
          </a:p>
          <a:p>
            <a:pPr defTabSz="966612" eaLnBrk="1" fontAlgn="auto" hangingPunct="1">
              <a:spcBef>
                <a:spcPts val="0"/>
              </a:spcBef>
              <a:spcAft>
                <a:spcPts val="0"/>
              </a:spcAft>
              <a:defRPr/>
            </a:pPr>
            <a:endParaRPr lang="en-US" sz="19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41</a:t>
            </a:fld>
            <a:endParaRPr lang="en-US"/>
          </a:p>
        </p:txBody>
      </p:sp>
    </p:spTree>
    <p:extLst>
      <p:ext uri="{BB962C8B-B14F-4D97-AF65-F5344CB8AC3E}">
        <p14:creationId xmlns:p14="http://schemas.microsoft.com/office/powerpoint/2010/main" val="106889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bring up the related follow-up because it has</a:t>
            </a:r>
            <a:r>
              <a:rPr lang="en-US" baseline="0" dirty="0" smtClean="0"/>
              <a:t> received more attention (perhaps because of the attention of the Handbook) and because it indicates the important contributions that Ryan Baker and John Stamper have made.</a:t>
            </a:r>
            <a:br>
              <a:rPr lang="en-US" baseline="0" dirty="0" smtClean="0"/>
            </a:br>
            <a:r>
              <a:rPr lang="en-US" baseline="0" dirty="0" smtClean="0"/>
              <a:t>Many others have also made important contributions including, but not limited to, Phil </a:t>
            </a:r>
            <a:r>
              <a:rPr lang="en-US" baseline="0" dirty="0" err="1" smtClean="0"/>
              <a:t>Pavlik</a:t>
            </a:r>
            <a:r>
              <a:rPr lang="en-US" baseline="0" dirty="0" smtClean="0"/>
              <a:t>, Ran Liu, Cindy, </a:t>
            </a:r>
            <a:r>
              <a:rPr lang="mr-IN" baseline="0" dirty="0" smtClean="0"/>
              <a:t>…</a:t>
            </a:r>
            <a:endParaRPr lang="en-US" dirty="0"/>
          </a:p>
        </p:txBody>
      </p:sp>
    </p:spTree>
    <p:extLst>
      <p:ext uri="{BB962C8B-B14F-4D97-AF65-F5344CB8AC3E}">
        <p14:creationId xmlns:p14="http://schemas.microsoft.com/office/powerpoint/2010/main" val="2823077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made changes to the interface.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42</a:t>
            </a:fld>
            <a:endParaRPr lang="en-US"/>
          </a:p>
        </p:txBody>
      </p:sp>
    </p:spTree>
    <p:extLst>
      <p:ext uri="{BB962C8B-B14F-4D97-AF65-F5344CB8AC3E}">
        <p14:creationId xmlns:p14="http://schemas.microsoft.com/office/powerpoint/2010/main" val="196432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mn-lt"/>
                <a:ea typeface="+mn-ea"/>
                <a:cs typeface="+mn-cs"/>
              </a:rPr>
              <a:t>They completed problems for each knowledge-traced skill until the skill was estimated to be mastered based on Bayesian Knowledge Tracing</a:t>
            </a:r>
            <a:endParaRPr lang="en-US" sz="17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43</a:t>
            </a:fld>
            <a:endParaRPr lang="en-US"/>
          </a:p>
        </p:txBody>
      </p:sp>
    </p:spTree>
    <p:extLst>
      <p:ext uri="{BB962C8B-B14F-4D97-AF65-F5344CB8AC3E}">
        <p14:creationId xmlns:p14="http://schemas.microsoft.com/office/powerpoint/2010/main" val="2076217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sz="1700" dirty="0">
                <a:latin typeface="+mn-lt"/>
                <a:ea typeface="+mn-ea"/>
                <a:cs typeface="+mn-cs"/>
              </a:rPr>
              <a:t>We ran a linear regression with pretest total scores and condition as predictors of posttest total scores. Controlling for pretest scores, condition significantly predicts posttest scores (β = 0.09, p = 0.027). The redesigned condition had significantly higher posttest scores (mean = 0.85) than the control condition (mean = 0.73), even when controlling for their pretest scores (redesigned condition mean = 0.63; control condition mean = 0.58). </a:t>
            </a:r>
            <a:endParaRPr lang="en-US" sz="1700" dirty="0"/>
          </a:p>
          <a:p>
            <a:endParaRPr lang="en-US" sz="170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A289A2EE-D73D-D748-A254-63DC6C4E8B1F}" type="slidenum">
              <a:rPr lang="en-US" smtClean="0"/>
              <a:t>44</a:t>
            </a:fld>
            <a:endParaRPr lang="en-US"/>
          </a:p>
        </p:txBody>
      </p:sp>
    </p:spTree>
    <p:extLst>
      <p:ext uri="{BB962C8B-B14F-4D97-AF65-F5344CB8AC3E}">
        <p14:creationId xmlns:p14="http://schemas.microsoft.com/office/powerpoint/2010/main" val="1769438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668" y="726758"/>
            <a:ext cx="4859867" cy="3587115"/>
          </a:xfrm>
        </p:spPr>
      </p:sp>
      <p:sp>
        <p:nvSpPr>
          <p:cNvPr id="3" name="Notes Placeholder 2"/>
          <p:cNvSpPr>
            <a:spLocks noGrp="1"/>
          </p:cNvSpPr>
          <p:nvPr>
            <p:ph type="body" idx="1"/>
          </p:nvPr>
        </p:nvSpPr>
        <p:spPr/>
        <p:txBody>
          <a:bodyPr>
            <a:normAutofit/>
          </a:bodyPr>
          <a:lstStyle/>
          <a:p>
            <a:r>
              <a:rPr lang="en-US" dirty="0" smtClean="0"/>
              <a:t>Add ref’s:  Zhu &amp; Simon; ACT-R/SOAR;</a:t>
            </a:r>
            <a:r>
              <a:rPr lang="en-US" baseline="0" dirty="0" smtClean="0"/>
              <a:t> </a:t>
            </a:r>
            <a:r>
              <a:rPr lang="en-US" baseline="0" dirty="0" err="1" smtClean="0"/>
              <a:t>Lenat</a:t>
            </a:r>
            <a:r>
              <a:rPr lang="en-US" baseline="0" dirty="0" smtClean="0"/>
              <a:t> re rep as inductive bias; </a:t>
            </a:r>
          </a:p>
          <a:p>
            <a:r>
              <a:rPr lang="en-US" baseline="0" dirty="0" smtClean="0"/>
              <a:t>Perceptual chunks</a:t>
            </a:r>
          </a:p>
          <a:p>
            <a:endParaRPr lang="en-US" dirty="0" smtClean="0"/>
          </a:p>
          <a:p>
            <a:pPr>
              <a:spcAft>
                <a:spcPts val="634"/>
              </a:spcAft>
            </a:pPr>
            <a:r>
              <a:rPr lang="en-US" sz="2500" dirty="0"/>
              <a:t>Key challenges</a:t>
            </a:r>
          </a:p>
          <a:p>
            <a:pPr lvl="1">
              <a:spcAft>
                <a:spcPts val="634"/>
              </a:spcAft>
            </a:pPr>
            <a:r>
              <a:rPr lang="en-US" sz="2100" dirty="0"/>
              <a:t>Learning cues for decisions: if-part of production</a:t>
            </a:r>
          </a:p>
          <a:p>
            <a:pPr lvl="1">
              <a:spcAft>
                <a:spcPts val="634"/>
              </a:spcAft>
            </a:pPr>
            <a:r>
              <a:rPr lang="en-US" sz="2100" dirty="0"/>
              <a:t>Learning deep representational structure from perceptual input: perceptual chunking</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BB11CCEC-5CA4-6F41-B283-0B81F1699D77}"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3232475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types of problems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BB11CCEC-5CA4-6F41-B283-0B81F1699D77}"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918468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Machine Learning is neither necessary or sufficient for scientific insight or practical impact</a:t>
            </a:r>
          </a:p>
          <a:p>
            <a:pPr marL="0" indent="0">
              <a:buNone/>
            </a:pPr>
            <a:r>
              <a:rPr lang="en-US" sz="1200" dirty="0" smtClean="0"/>
              <a:t>Beware</a:t>
            </a:r>
            <a:r>
              <a:rPr lang="en-US" sz="1200" baseline="0" dirty="0" smtClean="0"/>
              <a:t> of a second (more public) AI Winter </a:t>
            </a:r>
            <a:r>
              <a:rPr lang="mr-IN" sz="1200" baseline="0" dirty="0" smtClean="0"/>
              <a:t>…</a:t>
            </a:r>
            <a:r>
              <a:rPr lang="en-US" sz="1200" baseline="0" dirty="0" smtClean="0"/>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smtClean="0"/>
              <a:t>Sharing </a:t>
            </a:r>
            <a:r>
              <a:rPr lang="en-US" sz="1800" dirty="0" smtClean="0">
                <a:sym typeface="Wingdings"/>
              </a:rPr>
              <a:t> </a:t>
            </a:r>
            <a:r>
              <a:rPr lang="en-US" sz="1800" dirty="0" err="1" smtClean="0">
                <a:sym typeface="Wingdings"/>
              </a:rPr>
              <a:t>LearnSphere</a:t>
            </a:r>
            <a:r>
              <a:rPr lang="en-US" sz="1800" dirty="0" smtClean="0">
                <a:sym typeface="Wingdings"/>
              </a:rPr>
              <a:t>, require sharing with pubs,</a:t>
            </a:r>
            <a:r>
              <a:rPr lang="en-US" sz="1800" baseline="0" dirty="0" smtClean="0">
                <a:sym typeface="Wingdings"/>
              </a:rPr>
              <a:t> citations for shared data, shared methods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smtClean="0"/>
              <a:t>Theory: Interpretation, explanation, computational theories of learning, instruction, emotion</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800" dirty="0" smtClean="0">
              <a:sym typeface="Wingdings"/>
            </a:endParaRPr>
          </a:p>
          <a:p>
            <a:pPr marL="0" indent="0">
              <a:buNone/>
            </a:pPr>
            <a:endParaRPr lang="en-US" dirty="0"/>
          </a:p>
        </p:txBody>
      </p:sp>
    </p:spTree>
    <p:extLst>
      <p:ext uri="{BB962C8B-B14F-4D97-AF65-F5344CB8AC3E}">
        <p14:creationId xmlns:p14="http://schemas.microsoft.com/office/powerpoint/2010/main" val="423256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Machine Learning is neither necessary or sufficient for scientific insight or practical impact</a:t>
            </a:r>
          </a:p>
          <a:p>
            <a:pPr marL="0" indent="0">
              <a:buNone/>
            </a:pPr>
            <a:r>
              <a:rPr lang="en-US" sz="1200" dirty="0" smtClean="0"/>
              <a:t>Beware</a:t>
            </a:r>
            <a:r>
              <a:rPr lang="en-US" sz="1200" baseline="0" dirty="0" smtClean="0"/>
              <a:t> of a second (more public) AI Winter </a:t>
            </a:r>
            <a:r>
              <a:rPr lang="mr-IN" sz="1200" baseline="0" dirty="0" smtClean="0"/>
              <a:t>…</a:t>
            </a:r>
            <a:r>
              <a:rPr lang="en-US" sz="1200" baseline="0" dirty="0" smtClean="0"/>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smtClean="0"/>
              <a:t>Sharing </a:t>
            </a:r>
            <a:r>
              <a:rPr lang="en-US" sz="1800" dirty="0" smtClean="0">
                <a:sym typeface="Wingdings"/>
              </a:rPr>
              <a:t> </a:t>
            </a:r>
            <a:r>
              <a:rPr lang="en-US" sz="1800" dirty="0" err="1" smtClean="0">
                <a:sym typeface="Wingdings"/>
              </a:rPr>
              <a:t>LearnSphere</a:t>
            </a:r>
            <a:r>
              <a:rPr lang="en-US" sz="1800" dirty="0" smtClean="0">
                <a:sym typeface="Wingdings"/>
              </a:rPr>
              <a:t>, require sharing with pubs,</a:t>
            </a:r>
            <a:r>
              <a:rPr lang="en-US" sz="1800" baseline="0" dirty="0" smtClean="0">
                <a:sym typeface="Wingdings"/>
              </a:rPr>
              <a:t> citations for shared data, shared methods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smtClean="0"/>
              <a:t>Theory: Interpretation, explanation, computational theories of learning, instruction, emotion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smtClean="0"/>
              <a:t>Automate using and producing</a:t>
            </a:r>
            <a:r>
              <a:rPr lang="en-US" sz="1800" baseline="0" dirty="0" smtClean="0"/>
              <a:t> insight.  Automating without insight (e.g., “deep learning” alone) is going to cut it.</a:t>
            </a:r>
            <a:endParaRPr lang="en-US" sz="18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800" dirty="0" smtClean="0">
              <a:sym typeface="Wingdings"/>
            </a:endParaRPr>
          </a:p>
          <a:p>
            <a:pPr marL="0" indent="0">
              <a:buNone/>
            </a:pPr>
            <a:endParaRPr lang="en-US" dirty="0"/>
          </a:p>
        </p:txBody>
      </p:sp>
    </p:spTree>
    <p:extLst>
      <p:ext uri="{BB962C8B-B14F-4D97-AF65-F5344CB8AC3E}">
        <p14:creationId xmlns:p14="http://schemas.microsoft.com/office/powerpoint/2010/main" val="423256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of time suggests some reflection </a:t>
            </a:r>
            <a:r>
              <a:rPr lang="mr-IN" dirty="0" smtClean="0"/>
              <a:t>…</a:t>
            </a:r>
            <a:r>
              <a:rPr lang="en-US" dirty="0" smtClean="0"/>
              <a:t> worth looking</a:t>
            </a:r>
            <a:r>
              <a:rPr lang="en-US" baseline="0" dirty="0" smtClean="0"/>
              <a:t> </a:t>
            </a:r>
            <a:r>
              <a:rPr lang="en-US" dirty="0" smtClean="0"/>
              <a:t>back</a:t>
            </a:r>
            <a:r>
              <a:rPr lang="en-US" baseline="0" dirty="0" smtClean="0"/>
              <a:t> at what led us to </a:t>
            </a:r>
            <a:r>
              <a:rPr lang="en-US" baseline="0" dirty="0" err="1" smtClean="0"/>
              <a:t>DataShop</a:t>
            </a:r>
            <a:r>
              <a:rPr lang="en-US" baseline="0" dirty="0" smtClean="0"/>
              <a:t>.</a:t>
            </a:r>
          </a:p>
          <a:p>
            <a:endParaRPr lang="en-US" dirty="0"/>
          </a:p>
        </p:txBody>
      </p:sp>
    </p:spTree>
    <p:extLst>
      <p:ext uri="{BB962C8B-B14F-4D97-AF65-F5344CB8AC3E}">
        <p14:creationId xmlns:p14="http://schemas.microsoft.com/office/powerpoint/2010/main" val="229910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266825" y="727075"/>
            <a:ext cx="4781550" cy="3586163"/>
          </a:xfrm>
          <a:ln w="12700" cap="flat">
            <a:solidFill>
              <a:schemeClr val="tx1"/>
            </a:solidFill>
          </a:ln>
        </p:spPr>
      </p:sp>
      <p:sp>
        <p:nvSpPr>
          <p:cNvPr id="26627" name="Text Box 3"/>
          <p:cNvSpPr txBox="1">
            <a:spLocks noChangeArrowheads="1"/>
          </p:cNvSpPr>
          <p:nvPr/>
        </p:nvSpPr>
        <p:spPr bwMode="auto">
          <a:xfrm>
            <a:off x="1381760" y="5040630"/>
            <a:ext cx="5120640" cy="2252042"/>
          </a:xfrm>
          <a:prstGeom prst="rect">
            <a:avLst/>
          </a:prstGeom>
          <a:noFill/>
          <a:ln w="9525">
            <a:noFill/>
            <a:miter lim="800000"/>
            <a:headEnd/>
            <a:tailEnd/>
          </a:ln>
        </p:spPr>
        <p:txBody>
          <a:bodyPr lIns="96661" tIns="48331" rIns="96661" bIns="48331">
            <a:prstTxWarp prst="textNoShape">
              <a:avLst/>
            </a:prstTxWarp>
            <a:spAutoFit/>
          </a:bodyPr>
          <a:lstStyle/>
          <a:p>
            <a:pPr>
              <a:spcBef>
                <a:spcPct val="50000"/>
              </a:spcBef>
            </a:pPr>
            <a:r>
              <a:rPr lang="en-US"/>
              <a:t>The goal of DFA was to explore students ability to work with different representational formats.  </a:t>
            </a:r>
          </a:p>
          <a:p>
            <a:pPr>
              <a:spcBef>
                <a:spcPct val="50000"/>
              </a:spcBef>
            </a:pPr>
            <a:r>
              <a:rPr lang="en-US"/>
              <a:t>What underlying, implicit knowledge is needed to be successful.</a:t>
            </a:r>
          </a:p>
          <a:p>
            <a:pPr>
              <a:spcBef>
                <a:spcPct val="50000"/>
              </a:spcBef>
            </a:pPr>
            <a:endParaRPr lang="en-US"/>
          </a:p>
        </p:txBody>
      </p:sp>
      <p:sp>
        <p:nvSpPr>
          <p:cNvPr id="26628" name="Rectangle 4"/>
          <p:cNvSpPr>
            <a:spLocks noGrp="1" noChangeArrowheads="1"/>
          </p:cNvSpPr>
          <p:nvPr>
            <p:ph type="body" idx="1"/>
          </p:nvPr>
        </p:nvSpPr>
        <p:spPr>
          <a:noFill/>
          <a:ln/>
        </p:spPr>
        <p:txBody>
          <a:bodyPr/>
          <a:lstStyle/>
          <a:p>
            <a:pPr>
              <a:spcBef>
                <a:spcPct val="50000"/>
              </a:spcBef>
            </a:pPr>
            <a:endParaRPr lang="en-US" sz="1900" i="1">
              <a:latin typeface="45 Helvetica Light" pitchFamily="-110" charset="0"/>
              <a:ea typeface="Geneva" charset="0"/>
              <a:cs typeface="Geneva" charset="0"/>
            </a:endParaRPr>
          </a:p>
          <a:p>
            <a:pPr>
              <a:spcBef>
                <a:spcPct val="50000"/>
              </a:spcBef>
            </a:pPr>
            <a:r>
              <a:rPr lang="en-US" sz="1900" i="1">
                <a:latin typeface="45 Helvetica Light" pitchFamily="-110" charset="0"/>
                <a:ea typeface="Geneva" charset="0"/>
                <a:cs typeface="Geneva" charset="0"/>
              </a:rPr>
              <a:t>High school algebra teachers are least </a:t>
            </a:r>
            <a:r>
              <a:rPr lang="en-US" sz="1900">
                <a:latin typeface="45 Helvetica Light" pitchFamily="-110" charset="0"/>
                <a:ea typeface="Geneva" charset="0"/>
                <a:cs typeface="Geneva" charset="0"/>
              </a:rPr>
              <a:t>likely (&lt;10%) to correctly indicate equation is hardest</a:t>
            </a:r>
            <a:endParaRPr lang="en-US">
              <a:latin typeface="Arial" charset="0"/>
              <a:ea typeface="Geneva" charset="0"/>
              <a:cs typeface="Genev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p:cNvSpPr>
          <p:nvPr>
            <p:ph type="sldImg"/>
          </p:nvPr>
        </p:nvSpPr>
        <p:spPr>
          <a:xfrm>
            <a:off x="1266825" y="727075"/>
            <a:ext cx="4781550" cy="3586163"/>
          </a:xfrm>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r>
              <a:rPr lang="en-US" sz="600" dirty="0">
                <a:latin typeface="Times New Roman" pitchFamily="1" charset="0"/>
                <a:ea typeface="ＭＳ Ｐゴシック" pitchFamily="1" charset="-128"/>
                <a:cs typeface="ＭＳ Ｐゴシック" pitchFamily="1" charset="-128"/>
              </a:rPr>
              <a:t>Practice to do in &lt;40 seconds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84323" name="Notes Placeholder 2"/>
          <p:cNvSpPr>
            <a:spLocks noGrp="1"/>
          </p:cNvSpPr>
          <p:nvPr>
            <p:ph type="body" idx="1"/>
          </p:nvPr>
        </p:nvSpPr>
        <p:spPr bwMode="auto">
          <a:xfrm>
            <a:off x="731520" y="4560571"/>
            <a:ext cx="5852160" cy="4320540"/>
          </a:xfrm>
          <a:prstGeom prst="rect">
            <a:avLst/>
          </a:prstGeom>
          <a:solidFill>
            <a:srgbClr val="FFFFFF"/>
          </a:solidFill>
          <a:ln>
            <a:solidFill>
              <a:srgbClr val="000000"/>
            </a:solidFill>
            <a:miter lim="800000"/>
            <a:headEnd/>
            <a:tailEnd/>
          </a:ln>
        </p:spPr>
        <p:txBody>
          <a:bodyPr>
            <a:prstTxWarp prst="textNoShape">
              <a:avLst/>
            </a:prstTxWarp>
          </a:bodyPr>
          <a:lstStyle/>
          <a:p>
            <a:pPr defTabSz="485226"/>
            <a:r>
              <a:rPr lang="en-US" smtClean="0"/>
              <a:t>The PSLC builds on a rich history of cognitive science and education research in Pittsburgh, one manifestation of which has been the Cognitive Tutor technology that implements cognitive principles of learning in intelligent tutoring systems.  The wide dissemination of our Algebra Cognitive Tutor inspired the idea that we could use such fielded technologies as a platform for doing basic research on learning with real students in real courses.</a:t>
            </a:r>
          </a:p>
          <a:p>
            <a:pPr defTabSz="485226"/>
            <a:r>
              <a:rPr lang="en-US" smtClean="0"/>
              <a:t>Two of our key goals are …</a:t>
            </a:r>
          </a:p>
          <a:p>
            <a:pPr defTabSz="485226"/>
            <a:endParaRPr lang="en-US" smtClean="0"/>
          </a:p>
        </p:txBody>
      </p:sp>
      <p:sp>
        <p:nvSpPr>
          <p:cNvPr id="184324" name="Slide Number Placeholder 3"/>
          <p:cNvSpPr txBox="1">
            <a:spLocks noGrp="1"/>
          </p:cNvSpPr>
          <p:nvPr/>
        </p:nvSpPr>
        <p:spPr bwMode="auto">
          <a:xfrm>
            <a:off x="4143587" y="9119463"/>
            <a:ext cx="3169920" cy="480060"/>
          </a:xfrm>
          <a:prstGeom prst="rect">
            <a:avLst/>
          </a:prstGeom>
          <a:noFill/>
          <a:ln w="9525">
            <a:noFill/>
            <a:miter lim="800000"/>
            <a:headEnd/>
            <a:tailEnd/>
          </a:ln>
        </p:spPr>
        <p:txBody>
          <a:bodyPr lIns="97045" tIns="48523" rIns="97045" bIns="48523" anchor="b">
            <a:prstTxWarp prst="textNoShape">
              <a:avLst/>
            </a:prstTxWarp>
          </a:bodyPr>
          <a:lstStyle/>
          <a:p>
            <a:pPr algn="r" defTabSz="485226" eaLnBrk="1" hangingPunct="1"/>
            <a:fld id="{DA98E2AF-5E31-AE44-9243-3E425CC4C43E}" type="slidenum">
              <a:rPr lang="en-US" sz="1300">
                <a:solidFill>
                  <a:srgbClr val="000000"/>
                </a:solidFill>
                <a:latin typeface="Calibri" charset="0"/>
                <a:ea typeface="ＭＳ Ｐゴシック" charset="-128"/>
                <a:cs typeface="ＭＳ Ｐゴシック" charset="-128"/>
              </a:rPr>
              <a:pPr algn="r" defTabSz="485226" eaLnBrk="1" hangingPunct="1"/>
              <a:t>15</a:t>
            </a:fld>
            <a:endParaRPr lang="en-US" sz="1300">
              <a:solidFill>
                <a:srgbClr val="000000"/>
              </a:solidFill>
              <a:latin typeface="Calibri"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bring up the related follow-up because it has</a:t>
            </a:r>
            <a:r>
              <a:rPr lang="en-US" baseline="0" dirty="0" smtClean="0"/>
              <a:t> received more attention (perhaps because of the attention of the Handbook) and because it indicates the important contributions that Ryan Baker and John Stamper have made.</a:t>
            </a:r>
            <a:br>
              <a:rPr lang="en-US" baseline="0" dirty="0" smtClean="0"/>
            </a:br>
            <a:r>
              <a:rPr lang="en-US" baseline="0" dirty="0" smtClean="0"/>
              <a:t>Many others have also made important contributions including, but not limited to, Phil </a:t>
            </a:r>
            <a:r>
              <a:rPr lang="en-US" baseline="0" dirty="0" err="1" smtClean="0"/>
              <a:t>Pavlik</a:t>
            </a:r>
            <a:r>
              <a:rPr lang="en-US" baseline="0" dirty="0" smtClean="0"/>
              <a:t>, Ran Liu, Cindy, </a:t>
            </a:r>
            <a:r>
              <a:rPr lang="mr-IN" baseline="0" dirty="0" smtClean="0"/>
              <a:t>…</a:t>
            </a:r>
            <a:endParaRPr lang="en-US" dirty="0"/>
          </a:p>
        </p:txBody>
      </p:sp>
    </p:spTree>
    <p:extLst>
      <p:ext uri="{BB962C8B-B14F-4D97-AF65-F5344CB8AC3E}">
        <p14:creationId xmlns:p14="http://schemas.microsoft.com/office/powerpoint/2010/main" val="282307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Grp="1" noRot="1" noChangeAspect="1" noChangeArrowheads="1"/>
          </p:cNvSpPr>
          <p:nvPr>
            <p:ph type="sldImg"/>
          </p:nvPr>
        </p:nvSpPr>
        <p:spPr bwMode="auto">
          <a:xfrm>
            <a:off x="1236134" y="720091"/>
            <a:ext cx="4842933" cy="360044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5011" name="Rectangle 3"/>
          <p:cNvSpPr>
            <a:spLocks noGrp="1" noChangeArrowheads="1"/>
          </p:cNvSpPr>
          <p:nvPr>
            <p:ph type="body" idx="1"/>
          </p:nvPr>
        </p:nvSpPr>
        <p:spPr bwMode="auto">
          <a:xfrm>
            <a:off x="975360" y="4560571"/>
            <a:ext cx="5364480" cy="4320540"/>
          </a:xfrm>
          <a:prstGeom prst="rect">
            <a:avLst/>
          </a:prstGeom>
          <a:solidFill>
            <a:srgbClr val="FFFFFF"/>
          </a:solidFill>
          <a:ln>
            <a:solidFill>
              <a:srgbClr val="000000"/>
            </a:solidFill>
            <a:miter lim="800000"/>
            <a:headEnd/>
            <a:tailEnd/>
          </a:ln>
        </p:spPr>
        <p:txBody>
          <a:bodyPr/>
          <a:lstStyle/>
          <a:p>
            <a:r>
              <a:rPr lang="en-US" sz="800"/>
              <a:t>In the </a:t>
            </a:r>
            <a:r>
              <a:rPr lang="ja-JP" altLang="en-US" sz="800">
                <a:latin typeface="Arial"/>
              </a:rPr>
              <a:t>“</a:t>
            </a:r>
            <a:r>
              <a:rPr lang="en-US" sz="800"/>
              <a:t>Making Cans</a:t>
            </a:r>
            <a:r>
              <a:rPr lang="ja-JP" altLang="en-US" sz="800">
                <a:latin typeface="Arial"/>
              </a:rPr>
              <a:t>”</a:t>
            </a:r>
            <a:r>
              <a:rPr lang="en-US" sz="800"/>
              <a:t> example, a student completes a problem where she is asked to find the area of a piece of scrap metal left over after removing a circular area (the end of a can) from a metal square. The student enters everything in the worksheet except for the row labels, and column and </a:t>
            </a:r>
            <a:r>
              <a:rPr lang="ja-JP" altLang="en-US" sz="800">
                <a:latin typeface="Arial"/>
              </a:rPr>
              <a:t>‘</a:t>
            </a:r>
            <a:r>
              <a:rPr lang="en-US" sz="800"/>
              <a:t>Unit</a:t>
            </a:r>
            <a:r>
              <a:rPr lang="ja-JP" altLang="en-US" sz="800">
                <a:latin typeface="Arial"/>
              </a:rPr>
              <a:t>’</a:t>
            </a:r>
            <a:r>
              <a:rPr lang="en-US" sz="800"/>
              <a:t> labels for the first three columns.  In addition to providing students with feedback and instruction, the tutor records the student</a:t>
            </a:r>
            <a:r>
              <a:rPr lang="ja-JP" altLang="en-US" sz="800">
                <a:latin typeface="Arial"/>
              </a:rPr>
              <a:t>’</a:t>
            </a:r>
            <a:r>
              <a:rPr lang="en-US" sz="800"/>
              <a:t>s actions and tutor responses, and stores them in a log file, which is imported and analyzed by DataShop</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a:prstGeom prst="rect">
            <a:avLst/>
          </a:prstGeom>
        </p:spPr>
        <p:txBody>
          <a:bodyPr/>
          <a:lstStyle>
            <a:lvl1pPr>
              <a:defRPr/>
            </a:lvl1pPr>
          </a:lstStyle>
          <a:p>
            <a:fld id="{8297535B-A941-4143-B0E2-4A7786A6A141}" type="slidenum">
              <a:rPr lang="en-US"/>
              <a:pPr/>
              <a:t>‹#›</a:t>
            </a:fld>
            <a:endParaRPr lang="en-US"/>
          </a:p>
        </p:txBody>
      </p:sp>
    </p:spTree>
    <p:extLst>
      <p:ext uri="{BB962C8B-B14F-4D97-AF65-F5344CB8AC3E}">
        <p14:creationId xmlns:p14="http://schemas.microsoft.com/office/powerpoint/2010/main" val="58689865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590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826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46C0A"/>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CSE@TAMU 2016 Jan</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SimStudentology</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A7511FF-A8CC-6547-8153-FAEEA4ECA93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7" name="Straight Connector 6"/>
          <p:cNvCxnSpPr/>
          <p:nvPr userDrawn="1"/>
        </p:nvCxnSpPr>
        <p:spPr>
          <a:xfrm>
            <a:off x="543010" y="1070079"/>
            <a:ext cx="7993034" cy="0"/>
          </a:xfrm>
          <a:prstGeom prst="line">
            <a:avLst/>
          </a:prstGeom>
          <a:ln w="762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2786402"/>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90182"/>
            <a:ext cx="8229600" cy="1102467"/>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a:defRPr sz="4400" b="1" cap="none"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stStyle>
          <a:p>
            <a:r>
              <a:rPr kumimoji="1" lang="en-US" altLang="ja-JP" dirty="0" smtClean="0"/>
              <a:t>Click to edit Master title style</a:t>
            </a:r>
            <a:endParaRPr kumimoji="1" lang="ja-JP" altLang="en-US" dirty="0"/>
          </a:p>
        </p:txBody>
      </p:sp>
      <p:sp>
        <p:nvSpPr>
          <p:cNvPr id="3" name="Date Placeholder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CSE@TAMU 2016 Jan</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SimStudentology</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A7511FF-A8CC-6547-8153-FAEEA4ECA93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414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91270" name="Text Box 6"/>
          <p:cNvSpPr txBox="1">
            <a:spLocks noChangeArrowheads="1"/>
          </p:cNvSpPr>
          <p:nvPr userDrawn="1"/>
        </p:nvSpPr>
        <p:spPr bwMode="auto">
          <a:xfrm>
            <a:off x="8547100" y="6461125"/>
            <a:ext cx="622300" cy="396875"/>
          </a:xfrm>
          <a:prstGeom prst="rect">
            <a:avLst/>
          </a:prstGeom>
          <a:noFill/>
          <a:ln w="12700">
            <a:noFill/>
            <a:miter lim="800000"/>
            <a:headEnd/>
            <a:tailEnd/>
          </a:ln>
          <a:effectLst/>
        </p:spPr>
        <p:txBody>
          <a:bodyPr>
            <a:prstTxWarp prst="textNoShape">
              <a:avLst/>
            </a:prstTxWarp>
            <a:spAutoFit/>
          </a:bodyPr>
          <a:lstStyle/>
          <a:p>
            <a:pPr>
              <a:spcBef>
                <a:spcPct val="50000"/>
              </a:spcBef>
              <a:defRPr/>
            </a:pPr>
            <a:fld id="{C8DE84E4-CBCB-574E-AD5F-107D01D8A8FC}" type="slidenum">
              <a:rPr lang="en-US">
                <a:solidFill>
                  <a:schemeClr val="bg2"/>
                </a:solidFill>
                <a:latin typeface="+mn-lt"/>
              </a:rPr>
              <a:pPr>
                <a:spcBef>
                  <a:spcPct val="50000"/>
                </a:spcBef>
                <a:defRPr/>
              </a:pPr>
              <a:t>‹#›</a:t>
            </a:fld>
            <a:endParaRPr lang="en-US" dirty="0">
              <a:solidFill>
                <a:schemeClr val="bg2"/>
              </a:solidFill>
              <a:latin typeface="+mn-lt"/>
            </a:endParaRP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703" r:id="rId14"/>
    <p:sldLayoutId id="2147483704" r:id="rId15"/>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charset="0"/>
        </a:defRPr>
      </a:lvl6pPr>
      <a:lvl7pPr marL="914400" algn="l" rtl="0" eaLnBrk="0" fontAlgn="base" hangingPunct="0">
        <a:spcBef>
          <a:spcPct val="0"/>
        </a:spcBef>
        <a:spcAft>
          <a:spcPct val="0"/>
        </a:spcAft>
        <a:defRPr sz="4000">
          <a:solidFill>
            <a:schemeClr val="tx2"/>
          </a:solidFill>
          <a:latin typeface="Verdana" charset="0"/>
        </a:defRPr>
      </a:lvl7pPr>
      <a:lvl8pPr marL="1371600" algn="l" rtl="0" eaLnBrk="0" fontAlgn="base" hangingPunct="0">
        <a:spcBef>
          <a:spcPct val="0"/>
        </a:spcBef>
        <a:spcAft>
          <a:spcPct val="0"/>
        </a:spcAft>
        <a:defRPr sz="4000">
          <a:solidFill>
            <a:schemeClr val="tx2"/>
          </a:solidFill>
          <a:latin typeface="Verdana" charset="0"/>
        </a:defRPr>
      </a:lvl8pPr>
      <a:lvl9pPr marL="1828800" algn="l" rtl="0" eaLnBrk="0" fontAlgn="base" hangingPunct="0">
        <a:spcBef>
          <a:spcPct val="0"/>
        </a:spcBef>
        <a:spcAft>
          <a:spcPct val="0"/>
        </a:spcAft>
        <a:defRPr sz="4000">
          <a:solidFill>
            <a:schemeClr val="tx2"/>
          </a:solidFill>
          <a:latin typeface="Verdana" charset="0"/>
        </a:defRPr>
      </a:lvl9pPr>
    </p:titleStyle>
    <p:bodyStyle>
      <a:lvl1pPr marL="342900" indent="-342900" algn="l" rtl="0" eaLnBrk="0" fontAlgn="base" hangingPunct="0">
        <a:spcBef>
          <a:spcPct val="20000"/>
        </a:spcBef>
        <a:spcAft>
          <a:spcPct val="0"/>
        </a:spcAft>
        <a:buSzPct val="100000"/>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3BDF9C7-71D7-4AFE-B0BA-05B80CBB0514}" type="datetimeFigureOut">
              <a:rPr lang="en-US" smtClean="0">
                <a:solidFill>
                  <a:prstClr val="black">
                    <a:tint val="75000"/>
                  </a:prstClr>
                </a:solidFill>
                <a:latin typeface="Calibri"/>
              </a:rPr>
              <a:pPr eaLnBrk="1" fontAlgn="auto" hangingPunct="1">
                <a:spcBef>
                  <a:spcPts val="0"/>
                </a:spcBef>
                <a:spcAft>
                  <a:spcPts val="0"/>
                </a:spcAft>
              </a:pPr>
              <a:t>7/17/18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A80C5DB-FADC-41BD-960D-95B8FA3A0B5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274909"/>
      </p:ext>
    </p:extLst>
  </p:cSld>
  <p:clrMap bg1="lt1" tx1="dk1" bg2="lt2" tx2="dk2" accent1="accent1" accent2="accent2" accent3="accent3" accent4="accent4" accent5="accent5" accent6="accent6" hlink="hlink" folHlink="folHlink"/>
  <p:sldLayoutIdLst>
    <p:sldLayoutId id="2147483682" r:id="rId1"/>
    <p:sldLayoutId id="2147483702" r:id="rId2"/>
    <p:sldLayoutId id="2147483705" r:id="rId3"/>
    <p:sldLayoutId id="214748370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tags" Target="../tags/tag4.xml"/><Relationship Id="rId2"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 Type="http://schemas.openxmlformats.org/officeDocument/2006/relationships/tags" Target="../tags/tag8.xml"/><Relationship Id="rId2" Type="http://schemas.openxmlformats.org/officeDocument/2006/relationships/slideLayout" Target="../slideLayouts/slideLayout16.xml"/><Relationship Id="rId3" Type="http://schemas.openxmlformats.org/officeDocument/2006/relationships/notesSlide" Target="../notesSlides/notesSlide7.xml"/><Relationship Id="rId4" Type="http://schemas.openxmlformats.org/officeDocument/2006/relationships/image" Target="../media/image20.png"/><Relationship Id="rId5" Type="http://schemas.openxmlformats.org/officeDocument/2006/relationships/hyperlink" Target="StatTutorDemoavi.exe" TargetMode="Externa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27.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14.xml"/><Relationship Id="rId3"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tags" Target="../tags/tag14.xml"/><Relationship Id="rId2"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bin"/><Relationship Id="rId5" Type="http://schemas.openxmlformats.org/officeDocument/2006/relationships/image" Target="../media/image45.emf"/><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8.png"/><Relationship Id="rId1" Type="http://schemas.openxmlformats.org/officeDocument/2006/relationships/tags" Target="../tags/tag15.xml"/><Relationship Id="rId2"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9.png"/><Relationship Id="rId1" Type="http://schemas.openxmlformats.org/officeDocument/2006/relationships/tags" Target="../tags/tag16.xml"/><Relationship Id="rId2"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55.png"/><Relationship Id="rId1" Type="http://schemas.microsoft.com/office/2007/relationships/media" Target="file://localhost/Users/koedinger/Ken/Proposals/CTAT%20proposals/%23Presentations/CTAT%20Movies/SimStudent%20videos/BeforeRepWithSubs.mov" TargetMode="External"/><Relationship Id="rId2" Type="http://schemas.openxmlformats.org/officeDocument/2006/relationships/video" Target="file://localhost/Users/koedinger/Ken/Proposals/CTAT%20proposals/%23Presentations/CTAT%20Movies/SimStudent%20videos/BeforeRepWithSubs.m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5.png"/><Relationship Id="rId3"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2.xml.rels><?xml version="1.0" encoding="UTF-8" standalone="yes"?>
<Relationships xmlns="http://schemas.openxmlformats.org/package/2006/relationships"><Relationship Id="rId3" Type="http://schemas.openxmlformats.org/officeDocument/2006/relationships/hyperlink" Target="http://cmu.edu/simon" TargetMode="External"/><Relationship Id="rId4" Type="http://schemas.openxmlformats.org/officeDocument/2006/relationships/hyperlink" Target="http://learnsphere.org" TargetMode="External"/><Relationship Id="rId5" Type="http://schemas.openxmlformats.org/officeDocument/2006/relationships/image" Target="../media/image1.png"/><Relationship Id="rId6" Type="http://schemas.openxmlformats.org/officeDocument/2006/relationships/image" Target="../media/image28.png"/><Relationship Id="rId7" Type="http://schemas.openxmlformats.org/officeDocument/2006/relationships/image" Target="../media/image4.JP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hyperlink" Target="http://learnlab.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oleObject" Target="../embeddings/oleObject1.bin"/><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ctrTitle"/>
          </p:nvPr>
        </p:nvSpPr>
        <p:spPr>
          <a:xfrm>
            <a:off x="716774" y="823415"/>
            <a:ext cx="7772400" cy="1470025"/>
          </a:xfrm>
        </p:spPr>
        <p:txBody>
          <a:bodyPr/>
          <a:lstStyle/>
          <a:p>
            <a:r>
              <a:rPr lang="en-US" b="1" dirty="0"/>
              <a:t>Data and Models of Learning to Improve Education</a:t>
            </a:r>
            <a:endParaRPr lang="en-US" dirty="0" smtClean="0"/>
          </a:p>
        </p:txBody>
      </p:sp>
      <p:sp>
        <p:nvSpPr>
          <p:cNvPr id="101379" name="Rectangle 3"/>
          <p:cNvSpPr>
            <a:spLocks noGrp="1"/>
          </p:cNvSpPr>
          <p:nvPr>
            <p:ph type="subTitle" idx="1"/>
          </p:nvPr>
        </p:nvSpPr>
        <p:spPr>
          <a:xfrm>
            <a:off x="805650" y="2782992"/>
            <a:ext cx="7360450" cy="3922608"/>
          </a:xfrm>
        </p:spPr>
        <p:txBody>
          <a:bodyPr/>
          <a:lstStyle/>
          <a:p>
            <a:pPr algn="l"/>
            <a:r>
              <a:rPr lang="en-US" sz="2000" dirty="0" smtClean="0"/>
              <a:t>Ken Koedinger</a:t>
            </a:r>
          </a:p>
          <a:p>
            <a:pPr algn="l"/>
            <a:r>
              <a:rPr lang="en-US" sz="2000" dirty="0" smtClean="0"/>
              <a:t>Professor of Human-Computer Interaction &amp; Psychology</a:t>
            </a:r>
          </a:p>
          <a:p>
            <a:pPr algn="l"/>
            <a:r>
              <a:rPr lang="en-US" sz="2000" dirty="0" smtClean="0"/>
              <a:t>Carnegie Mellon University</a:t>
            </a:r>
          </a:p>
          <a:p>
            <a:pPr algn="l"/>
            <a:endParaRPr lang="en-US" sz="2000" dirty="0" smtClean="0"/>
          </a:p>
          <a:p>
            <a:pPr algn="l"/>
            <a:r>
              <a:rPr lang="en-US" sz="2000" dirty="0" smtClean="0"/>
              <a:t>Director of			   Co-leader of </a:t>
            </a:r>
          </a:p>
          <a:p>
            <a:pPr algn="l"/>
            <a:endParaRPr lang="en-US" sz="2000" dirty="0"/>
          </a:p>
          <a:p>
            <a:endParaRPr lang="en-US" sz="1800" b="1" dirty="0"/>
          </a:p>
          <a:p>
            <a:pPr algn="l"/>
            <a:endParaRPr lang="en-US" sz="1800" dirty="0" smtClean="0"/>
          </a:p>
          <a:p>
            <a:pPr algn="l"/>
            <a:r>
              <a:rPr lang="en-US" sz="1800" dirty="0" smtClean="0"/>
              <a:t/>
            </a:r>
            <a:br>
              <a:rPr lang="en-US" sz="1800" dirty="0" smtClean="0"/>
            </a:br>
            <a:endParaRPr lang="en-US" sz="1800" dirty="0" smtClean="0"/>
          </a:p>
          <a:p>
            <a:pPr algn="l"/>
            <a:r>
              <a:rPr lang="en-US" sz="1800" dirty="0" smtClean="0"/>
              <a:t>EDM Test of Time Award, </a:t>
            </a:r>
            <a:r>
              <a:rPr lang="en-US" sz="1800" dirty="0" smtClean="0">
                <a:latin typeface="Verdana" charset="0"/>
                <a:ea typeface="ＭＳ Ｐゴシック" charset="0"/>
                <a:cs typeface="ＭＳ Ｐゴシック" charset="0"/>
              </a:rPr>
              <a:t>July 15, 2018</a:t>
            </a:r>
            <a:br>
              <a:rPr lang="en-US" sz="1800" dirty="0" smtClean="0">
                <a:latin typeface="Verdana" charset="0"/>
                <a:ea typeface="ＭＳ Ｐゴシック" charset="0"/>
                <a:cs typeface="ＭＳ Ｐゴシック" charset="0"/>
              </a:rPr>
            </a:br>
            <a:endParaRPr lang="en-US" sz="1800" dirty="0">
              <a:latin typeface="Verdana" charset="0"/>
              <a:ea typeface="ＭＳ Ｐゴシック" charset="0"/>
              <a:cs typeface="ＭＳ Ｐゴシック" charset="0"/>
            </a:endParaRPr>
          </a:p>
        </p:txBody>
      </p:sp>
      <p:pic>
        <p:nvPicPr>
          <p:cNvPr id="101381" name="Picture 5" descr="logo-bold-sun3.1.bmp                                           0047AA26MacHD                          BC6E3E47:"/>
          <p:cNvPicPr>
            <a:picLocks noChangeAspect="1" noChangeArrowheads="1"/>
          </p:cNvPicPr>
          <p:nvPr/>
        </p:nvPicPr>
        <p:blipFill rotWithShape="1">
          <a:blip r:embed="rId4"/>
          <a:srcRect r="5355" b="22994"/>
          <a:stretch/>
        </p:blipFill>
        <p:spPr bwMode="auto">
          <a:xfrm>
            <a:off x="2321262" y="4163911"/>
            <a:ext cx="2468452" cy="506987"/>
          </a:xfrm>
          <a:prstGeom prst="rect">
            <a:avLst/>
          </a:prstGeom>
          <a:noFill/>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82775" b="63582"/>
          <a:stretch/>
        </p:blipFill>
        <p:spPr bwMode="auto">
          <a:xfrm>
            <a:off x="6525745" y="3798849"/>
            <a:ext cx="1060385" cy="139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6"/>
          <a:srcRect l="1528" t="13390" r="85000" b="68800"/>
          <a:stretch/>
        </p:blipFill>
        <p:spPr>
          <a:xfrm>
            <a:off x="2286000" y="4780644"/>
            <a:ext cx="1007917" cy="939799"/>
          </a:xfrm>
          <a:prstGeom prst="rect">
            <a:avLst/>
          </a:prstGeom>
        </p:spPr>
      </p:pic>
      <p:pic>
        <p:nvPicPr>
          <p:cNvPr id="7" name="Content Placeholder 3" descr="IMG_3726.JPG"/>
          <p:cNvPicPr>
            <a:picLocks noChangeAspect="1"/>
          </p:cNvPicPr>
          <p:nvPr/>
        </p:nvPicPr>
        <p:blipFill rotWithShape="1">
          <a:blip r:embed="rId7">
            <a:extLst>
              <a:ext uri="{28A0092B-C50C-407E-A947-70E740481C1C}">
                <a14:useLocalDpi xmlns:a14="http://schemas.microsoft.com/office/drawing/2010/main" val="0"/>
              </a:ext>
            </a:extLst>
          </a:blip>
          <a:srcRect t="14706" r="15555" b="14706"/>
          <a:stretch/>
        </p:blipFill>
        <p:spPr>
          <a:xfrm>
            <a:off x="6434667" y="5244352"/>
            <a:ext cx="2573868" cy="1613648"/>
          </a:xfrm>
          <a:prstGeom prst="rect">
            <a:avLst/>
          </a:prstGeom>
        </p:spPr>
      </p:pic>
    </p:spTree>
    <p:custDataLst>
      <p:tags r:id="rId1"/>
    </p:custDataLst>
    <p:extLst>
      <p:ext uri="{BB962C8B-B14F-4D97-AF65-F5344CB8AC3E}">
        <p14:creationId xmlns:p14="http://schemas.microsoft.com/office/powerpoint/2010/main" val="2745310559"/>
      </p:ext>
    </p:extLst>
  </p:cSld>
  <p:clrMapOvr>
    <a:masterClrMapping/>
  </p:clrMapOvr>
  <p:transition xmlns:p14="http://schemas.microsoft.com/office/powerpoint/2010/main" advTm="611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ChangeArrowheads="1"/>
          </p:cNvSpPr>
          <p:nvPr/>
        </p:nvSpPr>
        <p:spPr bwMode="auto">
          <a:xfrm>
            <a:off x="5067299" y="3589635"/>
            <a:ext cx="3848101" cy="461665"/>
          </a:xfrm>
          <a:prstGeom prst="rect">
            <a:avLst/>
          </a:prstGeom>
          <a:noFill/>
          <a:ln w="12700">
            <a:noFill/>
            <a:miter lim="800000"/>
            <a:headEnd/>
            <a:tailEnd/>
          </a:ln>
        </p:spPr>
        <p:txBody>
          <a:bodyPr wrap="square">
            <a:prstTxWarp prst="textNoShape">
              <a:avLst/>
            </a:prstTxWarp>
            <a:spAutoFit/>
          </a:bodyPr>
          <a:lstStyle/>
          <a:p>
            <a:r>
              <a:rPr lang="en-US" sz="1200" dirty="0" smtClean="0">
                <a:solidFill>
                  <a:srgbClr val="000000"/>
                </a:solidFill>
                <a:latin typeface="Times"/>
                <a:ea typeface="Verdana" pitchFamily="34" charset="0"/>
                <a:cs typeface="Verdana" pitchFamily="34" charset="0"/>
              </a:rPr>
              <a:t>Pane et al. (2013). Effectiveness of Cognitive Tutor Algebra I at Scale. Santa Monica, CA: RAND Corp. </a:t>
            </a:r>
            <a:endParaRPr lang="en-US" sz="1200" dirty="0">
              <a:solidFill>
                <a:srgbClr val="000000"/>
              </a:solidFill>
              <a:latin typeface="Times"/>
              <a:ea typeface="Verdana" pitchFamily="34" charset="0"/>
              <a:cs typeface="Verdana" pitchFamily="34" charset="0"/>
            </a:endParaRPr>
          </a:p>
        </p:txBody>
      </p:sp>
      <p:sp>
        <p:nvSpPr>
          <p:cNvPr id="22530" name="Rectangle 2"/>
          <p:cNvSpPr>
            <a:spLocks noGrp="1" noChangeArrowheads="1"/>
          </p:cNvSpPr>
          <p:nvPr>
            <p:ph type="title"/>
          </p:nvPr>
        </p:nvSpPr>
        <p:spPr>
          <a:xfrm>
            <a:off x="457199" y="274638"/>
            <a:ext cx="6358467" cy="1143000"/>
          </a:xfrm>
        </p:spPr>
        <p:txBody>
          <a:bodyPr>
            <a:normAutofit fontScale="90000"/>
          </a:bodyPr>
          <a:lstStyle/>
          <a:p>
            <a:pPr algn="l"/>
            <a:r>
              <a:rPr lang="en-US" sz="3200" dirty="0" smtClean="0">
                <a:latin typeface="Verdana"/>
                <a:ea typeface="ＭＳ Ｐゴシック" pitchFamily="1" charset="-128"/>
                <a:cs typeface="Verdana"/>
              </a:rPr>
              <a:t>Randomized Field Trial Data =&gt; 2x improvement </a:t>
            </a:r>
            <a:r>
              <a:rPr lang="en-US" sz="3200" smtClean="0">
                <a:latin typeface="Verdana"/>
                <a:ea typeface="ＭＳ Ｐゴシック" pitchFamily="1" charset="-128"/>
                <a:cs typeface="Verdana"/>
              </a:rPr>
              <a:t>in learning</a:t>
            </a:r>
            <a:endParaRPr lang="en-US" sz="3200" i="1" dirty="0">
              <a:latin typeface="Verdana"/>
              <a:ea typeface="ＭＳ Ｐゴシック" pitchFamily="1" charset="-128"/>
              <a:cs typeface="Verdana"/>
            </a:endParaRPr>
          </a:p>
        </p:txBody>
      </p:sp>
      <p:sp>
        <p:nvSpPr>
          <p:cNvPr id="22531" name="Rectangle 3"/>
          <p:cNvSpPr>
            <a:spLocks noGrp="1" noChangeArrowheads="1"/>
          </p:cNvSpPr>
          <p:nvPr>
            <p:ph idx="1"/>
          </p:nvPr>
        </p:nvSpPr>
        <p:spPr>
          <a:xfrm>
            <a:off x="574040" y="1981200"/>
            <a:ext cx="7772400" cy="4114800"/>
          </a:xfrm>
        </p:spPr>
        <p:txBody>
          <a:bodyPr/>
          <a:lstStyle/>
          <a:p>
            <a:pPr>
              <a:spcAft>
                <a:spcPts val="600"/>
              </a:spcAft>
              <a:buFontTx/>
              <a:buNone/>
            </a:pPr>
            <a:r>
              <a:rPr lang="en-US" sz="2400" i="1" dirty="0" smtClean="0">
                <a:latin typeface="Verdana"/>
                <a:ea typeface="ＭＳ Ｐゴシック" pitchFamily="1" charset="-128"/>
                <a:cs typeface="Verdana"/>
              </a:rPr>
              <a:t> K12 Math Cognitive Tutors</a:t>
            </a:r>
            <a:endParaRPr lang="en-US" sz="2400" dirty="0" smtClean="0">
              <a:latin typeface="Verdana"/>
              <a:ea typeface="ＭＳ Ｐゴシック" pitchFamily="1" charset="-128"/>
              <a:cs typeface="Verdana"/>
            </a:endParaRPr>
          </a:p>
          <a:p>
            <a:pPr>
              <a:lnSpc>
                <a:spcPct val="90000"/>
              </a:lnSpc>
            </a:pPr>
            <a:r>
              <a:rPr lang="en-US" sz="2400" dirty="0" smtClean="0">
                <a:latin typeface="Verdana"/>
                <a:ea typeface="ＭＳ Ｐゴシック" pitchFamily="1" charset="-128"/>
                <a:cs typeface="Verdana"/>
              </a:rPr>
              <a:t>Widely used</a:t>
            </a:r>
          </a:p>
          <a:p>
            <a:pPr marL="450850" lvl="1" indent="6350">
              <a:lnSpc>
                <a:spcPct val="90000"/>
              </a:lnSpc>
              <a:buNone/>
            </a:pPr>
            <a:r>
              <a:rPr lang="en-US" sz="2000" dirty="0" smtClean="0">
                <a:latin typeface="Verdana"/>
                <a:cs typeface="Verdana"/>
              </a:rPr>
              <a:t>~500K students per year </a:t>
            </a:r>
            <a:br>
              <a:rPr lang="en-US" sz="2000" dirty="0" smtClean="0">
                <a:latin typeface="Verdana"/>
                <a:cs typeface="Verdana"/>
              </a:rPr>
            </a:br>
            <a:r>
              <a:rPr lang="en-US" sz="2000" dirty="0" smtClean="0">
                <a:latin typeface="Verdana"/>
                <a:cs typeface="Verdana"/>
              </a:rPr>
              <a:t>~80 minutes per week</a:t>
            </a:r>
          </a:p>
          <a:p>
            <a:pPr>
              <a:lnSpc>
                <a:spcPct val="90000"/>
              </a:lnSpc>
            </a:pPr>
            <a:r>
              <a:rPr lang="en-US" sz="2400" i="1" dirty="0" smtClean="0">
                <a:latin typeface="Verdana"/>
                <a:ea typeface="ＭＳ Ｐゴシック" pitchFamily="1" charset="-128"/>
                <a:cs typeface="Verdana"/>
              </a:rPr>
              <a:t>2x better learning</a:t>
            </a:r>
            <a:endParaRPr lang="en-US" i="1" dirty="0" smtClean="0">
              <a:latin typeface="Verdana"/>
              <a:ea typeface="ＭＳ Ｐゴシック" pitchFamily="1" charset="-128"/>
              <a:cs typeface="Verdana"/>
            </a:endParaRPr>
          </a:p>
        </p:txBody>
      </p:sp>
      <p:pic>
        <p:nvPicPr>
          <p:cNvPr id="21" name="Picture 9" descr="CLI_Studen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206932"/>
            <a:ext cx="1943101" cy="133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408940" y="3987800"/>
            <a:ext cx="4660900" cy="2336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SzPct val="100000"/>
              <a:buChar char="•"/>
              <a:defRPr>
                <a:solidFill>
                  <a:schemeClr val="tx1"/>
                </a:solidFill>
                <a:latin typeface="+mn-lt"/>
                <a:ea typeface="ＭＳ Ｐゴシック" charset="-128"/>
              </a:defRPr>
            </a:lvl9pPr>
          </a:lstStyle>
          <a:p>
            <a:pPr>
              <a:spcAft>
                <a:spcPts val="600"/>
              </a:spcAft>
              <a:buFontTx/>
              <a:buNone/>
            </a:pPr>
            <a:r>
              <a:rPr lang="en-US" sz="2400" i="1" dirty="0" smtClean="0">
                <a:solidFill>
                  <a:srgbClr val="000000"/>
                </a:solidFill>
                <a:latin typeface="Verdana"/>
                <a:ea typeface="ＭＳ Ｐゴシック" pitchFamily="1" charset="-128"/>
                <a:cs typeface="Verdana"/>
              </a:rPr>
              <a:t> College Online Courses</a:t>
            </a:r>
            <a:endParaRPr lang="en-US" sz="2400" dirty="0" smtClean="0">
              <a:solidFill>
                <a:srgbClr val="000000"/>
              </a:solidFill>
              <a:latin typeface="Verdana"/>
              <a:ea typeface="ＭＳ Ｐゴシック" pitchFamily="1" charset="-128"/>
              <a:cs typeface="Verdana"/>
            </a:endParaRPr>
          </a:p>
          <a:p>
            <a:pPr>
              <a:lnSpc>
                <a:spcPct val="90000"/>
              </a:lnSpc>
            </a:pPr>
            <a:r>
              <a:rPr lang="en-US" sz="2400" dirty="0" smtClean="0">
                <a:solidFill>
                  <a:srgbClr val="000000"/>
                </a:solidFill>
                <a:latin typeface="Verdana"/>
                <a:ea typeface="ＭＳ Ｐゴシック" pitchFamily="1" charset="-128"/>
                <a:cs typeface="Verdana"/>
              </a:rPr>
              <a:t>Widely used</a:t>
            </a:r>
          </a:p>
          <a:p>
            <a:pPr marL="450850" lvl="1" indent="6350">
              <a:lnSpc>
                <a:spcPct val="90000"/>
              </a:lnSpc>
              <a:buFontTx/>
              <a:buNone/>
            </a:pPr>
            <a:r>
              <a:rPr lang="en-US" sz="2000" dirty="0" smtClean="0">
                <a:solidFill>
                  <a:srgbClr val="000000"/>
                </a:solidFill>
                <a:latin typeface="Verdana"/>
                <a:cs typeface="Verdana"/>
              </a:rPr>
              <a:t>~50K-1M students per year</a:t>
            </a:r>
          </a:p>
          <a:p>
            <a:pPr marL="450850" lvl="1" indent="6350">
              <a:lnSpc>
                <a:spcPct val="90000"/>
              </a:lnSpc>
              <a:buFontTx/>
              <a:buNone/>
            </a:pPr>
            <a:r>
              <a:rPr lang="en-US" sz="2000" dirty="0" smtClean="0">
                <a:solidFill>
                  <a:srgbClr val="000000"/>
                </a:solidFill>
                <a:latin typeface="Verdana"/>
                <a:cs typeface="Verdana"/>
              </a:rPr>
              <a:t>~30 courses at 1K colleges </a:t>
            </a:r>
          </a:p>
          <a:p>
            <a:pPr>
              <a:lnSpc>
                <a:spcPct val="90000"/>
              </a:lnSpc>
            </a:pPr>
            <a:r>
              <a:rPr lang="en-US" sz="2400" i="1" dirty="0" smtClean="0">
                <a:solidFill>
                  <a:srgbClr val="000000"/>
                </a:solidFill>
                <a:latin typeface="Verdana"/>
                <a:ea typeface="ＭＳ Ｐゴシック" pitchFamily="1" charset="-128"/>
                <a:cs typeface="Verdana"/>
              </a:rPr>
              <a:t>2x faster learning</a:t>
            </a:r>
            <a:endParaRPr lang="en-US" i="1" dirty="0" smtClean="0">
              <a:solidFill>
                <a:srgbClr val="000000"/>
              </a:solidFill>
              <a:latin typeface="Verdana"/>
              <a:ea typeface="ＭＳ Ｐゴシック" pitchFamily="1" charset="-128"/>
              <a:cs typeface="Verdana"/>
            </a:endParaRPr>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1" r="59530" b="82962"/>
          <a:stretch/>
        </p:blipFill>
        <p:spPr bwMode="auto">
          <a:xfrm>
            <a:off x="5054600" y="4127501"/>
            <a:ext cx="2819400" cy="8254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6"/>
          <a:stretch>
            <a:fillRect/>
          </a:stretch>
        </p:blipFill>
        <p:spPr>
          <a:xfrm>
            <a:off x="5033296" y="5003800"/>
            <a:ext cx="3831303" cy="1066800"/>
          </a:xfrm>
          <a:prstGeom prst="rect">
            <a:avLst/>
          </a:prstGeom>
        </p:spPr>
      </p:pic>
      <p:sp>
        <p:nvSpPr>
          <p:cNvPr id="17" name="Text Box 13"/>
          <p:cNvSpPr txBox="1">
            <a:spLocks noChangeArrowheads="1"/>
          </p:cNvSpPr>
          <p:nvPr/>
        </p:nvSpPr>
        <p:spPr bwMode="auto">
          <a:xfrm>
            <a:off x="4965700" y="6019800"/>
            <a:ext cx="3987800" cy="646331"/>
          </a:xfrm>
          <a:prstGeom prst="rect">
            <a:avLst/>
          </a:prstGeom>
          <a:noFill/>
          <a:ln w="12700">
            <a:noFill/>
            <a:miter lim="800000"/>
            <a:headEnd/>
            <a:tailEnd/>
          </a:ln>
        </p:spPr>
        <p:txBody>
          <a:bodyPr wrap="square">
            <a:prstTxWarp prst="textNoShape">
              <a:avLst/>
            </a:prstTxWarp>
            <a:spAutoFit/>
          </a:bodyPr>
          <a:lstStyle/>
          <a:p>
            <a:pPr>
              <a:spcBef>
                <a:spcPct val="50000"/>
              </a:spcBef>
            </a:pPr>
            <a:r>
              <a:rPr lang="en-US" sz="1200" dirty="0" smtClean="0">
                <a:solidFill>
                  <a:srgbClr val="000000"/>
                </a:solidFill>
                <a:latin typeface="Times"/>
                <a:ea typeface="ＭＳ Ｐゴシック" pitchFamily="1" charset="-128"/>
                <a:cs typeface="ＭＳ Ｐゴシック" pitchFamily="1" charset="-128"/>
              </a:rPr>
              <a:t>Lovett</a:t>
            </a:r>
            <a:r>
              <a:rPr lang="en-US" sz="1200" dirty="0">
                <a:solidFill>
                  <a:srgbClr val="000000"/>
                </a:solidFill>
                <a:latin typeface="Times"/>
                <a:ea typeface="ＭＳ Ｐゴシック" pitchFamily="1" charset="-128"/>
                <a:cs typeface="ＭＳ Ｐゴシック" pitchFamily="1" charset="-128"/>
              </a:rPr>
              <a:t> </a:t>
            </a:r>
            <a:r>
              <a:rPr lang="en-US" sz="1200" dirty="0" smtClean="0">
                <a:solidFill>
                  <a:srgbClr val="000000"/>
                </a:solidFill>
                <a:latin typeface="Times"/>
                <a:ea typeface="ＭＳ Ｐゴシック" pitchFamily="1" charset="-128"/>
                <a:cs typeface="ＭＳ Ｐゴシック" pitchFamily="1" charset="-128"/>
              </a:rPr>
              <a:t>et al. (</a:t>
            </a:r>
            <a:r>
              <a:rPr lang="en-US" sz="1200" dirty="0">
                <a:solidFill>
                  <a:srgbClr val="000000"/>
                </a:solidFill>
                <a:latin typeface="Times"/>
                <a:ea typeface="ＭＳ Ｐゴシック" pitchFamily="1" charset="-128"/>
                <a:cs typeface="ＭＳ Ｐゴシック" pitchFamily="1" charset="-128"/>
              </a:rPr>
              <a:t>2008). </a:t>
            </a:r>
            <a:r>
              <a:rPr lang="en-US" sz="1200" dirty="0" smtClean="0">
                <a:solidFill>
                  <a:srgbClr val="000000"/>
                </a:solidFill>
                <a:latin typeface="Times"/>
                <a:ea typeface="ＭＳ Ｐゴシック" pitchFamily="1" charset="-128"/>
                <a:cs typeface="ＭＳ Ｐゴシック" pitchFamily="1" charset="-128"/>
              </a:rPr>
              <a:t>Measuring </a:t>
            </a:r>
            <a:r>
              <a:rPr lang="en-US" sz="1200" dirty="0">
                <a:solidFill>
                  <a:srgbClr val="000000"/>
                </a:solidFill>
                <a:latin typeface="Times"/>
                <a:ea typeface="ＭＳ Ｐゴシック" pitchFamily="1" charset="-128"/>
                <a:cs typeface="ＭＳ Ｐゴシック" pitchFamily="1" charset="-128"/>
              </a:rPr>
              <a:t>the effectiveness of the OLI learning course in accelerating student learning. </a:t>
            </a:r>
            <a:r>
              <a:rPr lang="en-US" sz="1200" dirty="0" smtClean="0">
                <a:solidFill>
                  <a:srgbClr val="000000"/>
                </a:solidFill>
                <a:latin typeface="Times"/>
                <a:ea typeface="ＭＳ Ｐゴシック" pitchFamily="1" charset="-128"/>
                <a:cs typeface="ＭＳ Ｐゴシック" pitchFamily="1" charset="-128"/>
              </a:rPr>
              <a:t/>
            </a:r>
            <a:br>
              <a:rPr lang="en-US" sz="1200" dirty="0" smtClean="0">
                <a:solidFill>
                  <a:srgbClr val="000000"/>
                </a:solidFill>
                <a:latin typeface="Times"/>
                <a:ea typeface="ＭＳ Ｐゴシック" pitchFamily="1" charset="-128"/>
                <a:cs typeface="ＭＳ Ｐゴシック" pitchFamily="1" charset="-128"/>
              </a:rPr>
            </a:br>
            <a:r>
              <a:rPr lang="en-US" sz="1200" i="1" dirty="0" smtClean="0">
                <a:solidFill>
                  <a:srgbClr val="000000"/>
                </a:solidFill>
                <a:latin typeface="Times"/>
                <a:ea typeface="ＭＳ Ｐゴシック" pitchFamily="1" charset="-128"/>
                <a:cs typeface="ＭＳ Ｐゴシック" pitchFamily="1" charset="-128"/>
              </a:rPr>
              <a:t>Interactive </a:t>
            </a:r>
            <a:r>
              <a:rPr lang="en-US" sz="1200" i="1" dirty="0">
                <a:solidFill>
                  <a:srgbClr val="000000"/>
                </a:solidFill>
                <a:latin typeface="Times"/>
                <a:ea typeface="ＭＳ Ｐゴシック" pitchFamily="1" charset="-128"/>
                <a:cs typeface="ＭＳ Ｐゴシック" pitchFamily="1" charset="-128"/>
              </a:rPr>
              <a:t>Media in Education</a:t>
            </a:r>
            <a:r>
              <a:rPr lang="en-US" sz="1200" dirty="0">
                <a:solidFill>
                  <a:srgbClr val="000000"/>
                </a:solidFill>
                <a:latin typeface="Times"/>
                <a:ea typeface="ＭＳ Ｐゴシック" pitchFamily="1" charset="-128"/>
                <a:cs typeface="ＭＳ Ｐゴシック" pitchFamily="1" charset="-128"/>
              </a:rPr>
              <a:t>.</a:t>
            </a:r>
          </a:p>
        </p:txBody>
      </p:sp>
      <p:grpSp>
        <p:nvGrpSpPr>
          <p:cNvPr id="24" name="Group 23"/>
          <p:cNvGrpSpPr/>
          <p:nvPr/>
        </p:nvGrpSpPr>
        <p:grpSpPr>
          <a:xfrm>
            <a:off x="4978400" y="1544477"/>
            <a:ext cx="3942499" cy="2100423"/>
            <a:chOff x="4978400" y="1544477"/>
            <a:chExt cx="3942499" cy="2100423"/>
          </a:xfrm>
        </p:grpSpPr>
        <p:pic>
          <p:nvPicPr>
            <p:cNvPr id="7" name="Picture 6" descr="TheResults-AlgebraEffectiveness.png"/>
            <p:cNvPicPr>
              <a:picLocks noChangeAspect="1"/>
            </p:cNvPicPr>
            <p:nvPr/>
          </p:nvPicPr>
          <p:blipFill>
            <a:blip r:embed="rId7"/>
            <a:srcRect l="12778" t="33457" r="34301" b="16420"/>
            <a:stretch>
              <a:fillRect/>
            </a:stretch>
          </p:blipFill>
          <p:spPr>
            <a:xfrm>
              <a:off x="4978400" y="1544477"/>
              <a:ext cx="3942499" cy="2100423"/>
            </a:xfrm>
            <a:prstGeom prst="rect">
              <a:avLst/>
            </a:prstGeom>
          </p:spPr>
        </p:pic>
        <p:sp>
          <p:nvSpPr>
            <p:cNvPr id="9" name="TextBox 8"/>
            <p:cNvSpPr txBox="1"/>
            <p:nvPr/>
          </p:nvSpPr>
          <p:spPr>
            <a:xfrm>
              <a:off x="6883399" y="2222500"/>
              <a:ext cx="1784338" cy="276999"/>
            </a:xfrm>
            <a:prstGeom prst="rect">
              <a:avLst/>
            </a:prstGeom>
            <a:solidFill>
              <a:srgbClr val="FFFEF0"/>
            </a:solidFill>
          </p:spPr>
          <p:txBody>
            <a:bodyPr wrap="none" rtlCol="0">
              <a:spAutoFit/>
            </a:bodyPr>
            <a:lstStyle/>
            <a:p>
              <a:r>
                <a:rPr lang="en-US" sz="1200" dirty="0" smtClean="0">
                  <a:solidFill>
                    <a:srgbClr val="3366FF"/>
                  </a:solidFill>
                  <a:latin typeface="Arial"/>
                  <a:cs typeface="Arial"/>
                </a:rPr>
                <a:t>Cognitive Tutor Algebra</a:t>
              </a:r>
              <a:endParaRPr lang="en-US" sz="1200" dirty="0">
                <a:solidFill>
                  <a:srgbClr val="3366FF"/>
                </a:solidFill>
                <a:latin typeface="Arial"/>
                <a:cs typeface="Arial"/>
              </a:endParaRPr>
            </a:p>
          </p:txBody>
        </p:sp>
        <p:sp>
          <p:nvSpPr>
            <p:cNvPr id="10" name="TextBox 9"/>
            <p:cNvSpPr txBox="1"/>
            <p:nvPr/>
          </p:nvSpPr>
          <p:spPr>
            <a:xfrm>
              <a:off x="6889031" y="2946400"/>
              <a:ext cx="2000968" cy="276999"/>
            </a:xfrm>
            <a:prstGeom prst="rect">
              <a:avLst/>
            </a:prstGeom>
            <a:solidFill>
              <a:srgbClr val="FFFEF3"/>
            </a:solidFill>
          </p:spPr>
          <p:txBody>
            <a:bodyPr wrap="none" rtlCol="0">
              <a:spAutoFit/>
            </a:bodyPr>
            <a:lstStyle/>
            <a:p>
              <a:r>
                <a:rPr lang="en-US" sz="1200" dirty="0" smtClean="0">
                  <a:solidFill>
                    <a:srgbClr val="008000"/>
                  </a:solidFill>
                  <a:latin typeface="Arial"/>
                  <a:cs typeface="Arial"/>
                </a:rPr>
                <a:t>Traditional Algebra Course</a:t>
              </a:r>
              <a:endParaRPr lang="en-US" sz="1200" dirty="0">
                <a:solidFill>
                  <a:srgbClr val="008000"/>
                </a:solidFill>
                <a:latin typeface="Arial"/>
                <a:cs typeface="Arial"/>
              </a:endParaRPr>
            </a:p>
          </p:txBody>
        </p:sp>
        <p:cxnSp>
          <p:nvCxnSpPr>
            <p:cNvPr id="4" name="Straight Arrow Connector 3"/>
            <p:cNvCxnSpPr/>
            <p:nvPr/>
          </p:nvCxnSpPr>
          <p:spPr bwMode="auto">
            <a:xfrm>
              <a:off x="7708900" y="3514725"/>
              <a:ext cx="1104900" cy="0"/>
            </a:xfrm>
            <a:prstGeom prst="straightConnector1">
              <a:avLst/>
            </a:prstGeom>
            <a:solidFill>
              <a:schemeClr val="accent1"/>
            </a:solidFill>
            <a:ln w="12700" cap="flat" cmpd="sng" algn="ctr">
              <a:solidFill>
                <a:srgbClr val="00CC99"/>
              </a:solidFill>
              <a:prstDash val="solid"/>
              <a:round/>
              <a:headEnd type="none" w="med" len="med"/>
              <a:tailEnd type="arrow"/>
            </a:ln>
            <a:effectLst/>
          </p:spPr>
        </p:cxnSp>
        <p:cxnSp>
          <p:nvCxnSpPr>
            <p:cNvPr id="22" name="Straight Arrow Connector 21"/>
            <p:cNvCxnSpPr/>
            <p:nvPr/>
          </p:nvCxnSpPr>
          <p:spPr bwMode="auto">
            <a:xfrm flipH="1">
              <a:off x="5384800" y="3514725"/>
              <a:ext cx="1600200" cy="0"/>
            </a:xfrm>
            <a:prstGeom prst="straightConnector1">
              <a:avLst/>
            </a:prstGeom>
            <a:solidFill>
              <a:schemeClr val="accent1"/>
            </a:solidFill>
            <a:ln w="12700" cap="flat" cmpd="sng" algn="ctr">
              <a:solidFill>
                <a:srgbClr val="00CC99"/>
              </a:solidFill>
              <a:prstDash val="solid"/>
              <a:round/>
              <a:headEnd type="none" w="med" len="med"/>
              <a:tailEnd type="arrow"/>
            </a:ln>
            <a:effectLst/>
          </p:spPr>
        </p:cxnSp>
      </p:grpSp>
    </p:spTree>
    <p:custDataLst>
      <p:tags r:id="rId1"/>
    </p:custDataLst>
    <p:extLst>
      <p:ext uri="{BB962C8B-B14F-4D97-AF65-F5344CB8AC3E}">
        <p14:creationId xmlns:p14="http://schemas.microsoft.com/office/powerpoint/2010/main" val="1138440677"/>
      </p:ext>
    </p:extLst>
  </p:cSld>
  <p:clrMapOvr>
    <a:masterClrMapping/>
  </p:clrMapOvr>
  <p:transition xmlns:p14="http://schemas.microsoft.com/office/powerpoint/2010/main" advTm="8743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3302000" y="2324100"/>
            <a:ext cx="184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3(2x - 5) = 9</a:t>
            </a:r>
          </a:p>
        </p:txBody>
      </p:sp>
      <p:sp>
        <p:nvSpPr>
          <p:cNvPr id="401411" name="Text Box 3"/>
          <p:cNvSpPr txBox="1">
            <a:spLocks noChangeArrowheads="1"/>
          </p:cNvSpPr>
          <p:nvPr/>
        </p:nvSpPr>
        <p:spPr bwMode="auto">
          <a:xfrm>
            <a:off x="1295400" y="4152900"/>
            <a:ext cx="161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6x - 15 = 9</a:t>
            </a:r>
          </a:p>
        </p:txBody>
      </p:sp>
      <p:sp>
        <p:nvSpPr>
          <p:cNvPr id="401412" name="Text Box 4"/>
          <p:cNvSpPr txBox="1">
            <a:spLocks noChangeArrowheads="1"/>
          </p:cNvSpPr>
          <p:nvPr/>
        </p:nvSpPr>
        <p:spPr bwMode="auto">
          <a:xfrm>
            <a:off x="3505200" y="4152900"/>
            <a:ext cx="145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2x - 5 = 3</a:t>
            </a:r>
          </a:p>
        </p:txBody>
      </p:sp>
      <p:sp>
        <p:nvSpPr>
          <p:cNvPr id="401413" name="Text Box 5"/>
          <p:cNvSpPr txBox="1">
            <a:spLocks noChangeArrowheads="1"/>
          </p:cNvSpPr>
          <p:nvPr/>
        </p:nvSpPr>
        <p:spPr bwMode="auto">
          <a:xfrm>
            <a:off x="5791200" y="4152900"/>
            <a:ext cx="145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6x - 5 = 9</a:t>
            </a:r>
          </a:p>
        </p:txBody>
      </p:sp>
      <p:sp>
        <p:nvSpPr>
          <p:cNvPr id="401414" name="Line 6"/>
          <p:cNvSpPr>
            <a:spLocks noChangeShapeType="1"/>
          </p:cNvSpPr>
          <p:nvPr/>
        </p:nvSpPr>
        <p:spPr bwMode="auto">
          <a:xfrm flipH="1">
            <a:off x="2438400" y="2755900"/>
            <a:ext cx="1092200" cy="1320800"/>
          </a:xfrm>
          <a:prstGeom prst="line">
            <a:avLst/>
          </a:prstGeom>
          <a:noFill/>
          <a:ln w="38100" cap="sq">
            <a:solidFill>
              <a:srgbClr val="0064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charset="0"/>
              <a:ea typeface="ＭＳ Ｐゴシック" charset="0"/>
            </a:endParaRPr>
          </a:p>
        </p:txBody>
      </p:sp>
      <p:sp>
        <p:nvSpPr>
          <p:cNvPr id="401415" name="Line 7"/>
          <p:cNvSpPr>
            <a:spLocks noChangeShapeType="1"/>
          </p:cNvSpPr>
          <p:nvPr/>
        </p:nvSpPr>
        <p:spPr bwMode="auto">
          <a:xfrm>
            <a:off x="4191000" y="2768600"/>
            <a:ext cx="0" cy="1384300"/>
          </a:xfrm>
          <a:prstGeom prst="line">
            <a:avLst/>
          </a:prstGeom>
          <a:noFill/>
          <a:ln w="38100" cap="sq">
            <a:solidFill>
              <a:srgbClr val="0064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charset="0"/>
              <a:ea typeface="ＭＳ Ｐゴシック" charset="0"/>
            </a:endParaRPr>
          </a:p>
        </p:txBody>
      </p:sp>
      <p:sp>
        <p:nvSpPr>
          <p:cNvPr id="401416" name="Line 8"/>
          <p:cNvSpPr>
            <a:spLocks noChangeShapeType="1"/>
          </p:cNvSpPr>
          <p:nvPr/>
        </p:nvSpPr>
        <p:spPr bwMode="auto">
          <a:xfrm>
            <a:off x="4762500" y="2768600"/>
            <a:ext cx="1485900" cy="1384300"/>
          </a:xfrm>
          <a:prstGeom prst="line">
            <a:avLst/>
          </a:prstGeom>
          <a:noFill/>
          <a:ln w="38100" cap="sq">
            <a:solidFill>
              <a:srgbClr val="0064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charset="0"/>
              <a:ea typeface="ＭＳ Ｐゴシック" charset="0"/>
            </a:endParaRPr>
          </a:p>
        </p:txBody>
      </p:sp>
      <p:sp>
        <p:nvSpPr>
          <p:cNvPr id="401417" name="Rectangle 9"/>
          <p:cNvSpPr>
            <a:spLocks noGrp="1" noChangeArrowheads="1"/>
          </p:cNvSpPr>
          <p:nvPr>
            <p:ph type="title"/>
          </p:nvPr>
        </p:nvSpPr>
        <p:spPr>
          <a:xfrm>
            <a:off x="685800" y="317500"/>
            <a:ext cx="7772400" cy="1143000"/>
          </a:xfrm>
        </p:spPr>
        <p:txBody>
          <a:bodyPr/>
          <a:lstStyle/>
          <a:p>
            <a:pPr algn="l"/>
            <a:r>
              <a:rPr lang="en-US" sz="3200" dirty="0">
                <a:solidFill>
                  <a:srgbClr val="002DBB"/>
                </a:solidFill>
              </a:rPr>
              <a:t>Cognitive </a:t>
            </a:r>
            <a:r>
              <a:rPr lang="en-US" sz="3200" dirty="0" smtClean="0">
                <a:solidFill>
                  <a:srgbClr val="002DBB"/>
                </a:solidFill>
              </a:rPr>
              <a:t>Tutors: </a:t>
            </a:r>
            <a:r>
              <a:rPr lang="en-US" sz="3200" dirty="0">
                <a:solidFill>
                  <a:srgbClr val="002DBB"/>
                </a:solidFill>
              </a:rPr>
              <a:t>Using Cognitive Modeling to Individualize Instruction</a:t>
            </a:r>
            <a:endParaRPr lang="en-US" sz="3600" dirty="0">
              <a:solidFill>
                <a:srgbClr val="002DBB"/>
              </a:solidFill>
            </a:endParaRPr>
          </a:p>
        </p:txBody>
      </p:sp>
      <p:sp>
        <p:nvSpPr>
          <p:cNvPr id="401418" name="Rectangle 10"/>
          <p:cNvSpPr>
            <a:spLocks noGrp="1" noChangeArrowheads="1"/>
          </p:cNvSpPr>
          <p:nvPr>
            <p:ph type="body" idx="1"/>
          </p:nvPr>
        </p:nvSpPr>
        <p:spPr>
          <a:xfrm>
            <a:off x="609600" y="1562100"/>
            <a:ext cx="7772400" cy="3035300"/>
          </a:xfrm>
          <a:ln/>
          <a:extLst>
            <a:ext uri="{91240B29-F687-4f45-9708-019B960494DF}">
              <a14:hiddenLine xmlns:a14="http://schemas.microsoft.com/office/drawing/2010/main" w="12700">
                <a:solidFill>
                  <a:schemeClr val="tx2"/>
                </a:solidFill>
                <a:miter lim="800000"/>
                <a:headEnd/>
                <a:tailEnd/>
              </a14:hiddenLine>
            </a:ext>
          </a:extLst>
        </p:spPr>
        <p:txBody>
          <a:bodyPr/>
          <a:lstStyle/>
          <a:p>
            <a:r>
              <a:rPr lang="en-US" sz="2000" dirty="0">
                <a:solidFill>
                  <a:srgbClr val="006400"/>
                </a:solidFill>
              </a:rPr>
              <a:t>Cognitive Model</a:t>
            </a:r>
            <a:r>
              <a:rPr lang="en-US" sz="2000" dirty="0"/>
              <a:t>: </a:t>
            </a:r>
            <a:r>
              <a:rPr lang="en-US" sz="2000" dirty="0" smtClean="0"/>
              <a:t>A </a:t>
            </a:r>
            <a:r>
              <a:rPr lang="en-US" sz="2000" dirty="0"/>
              <a:t>system that can solve problems in the various ways students can</a:t>
            </a:r>
          </a:p>
          <a:p>
            <a:endParaRPr lang="en-US" sz="2400" dirty="0"/>
          </a:p>
          <a:p>
            <a:endParaRPr lang="en-US" sz="2400" dirty="0"/>
          </a:p>
        </p:txBody>
      </p:sp>
      <p:sp>
        <p:nvSpPr>
          <p:cNvPr id="401419" name="Rectangle 11"/>
          <p:cNvSpPr>
            <a:spLocks noChangeArrowheads="1"/>
          </p:cNvSpPr>
          <p:nvPr/>
        </p:nvSpPr>
        <p:spPr bwMode="auto">
          <a:xfrm>
            <a:off x="787400" y="2660650"/>
            <a:ext cx="2478088" cy="517525"/>
          </a:xfrm>
          <a:prstGeom prst="rect">
            <a:avLst/>
          </a:prstGeom>
          <a:solidFill>
            <a:srgbClr val="BBFFB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If goal is solve a(bx+c) = d</a:t>
            </a:r>
          </a:p>
          <a:p>
            <a:r>
              <a:rPr lang="en-US" sz="1400">
                <a:solidFill>
                  <a:srgbClr val="000000"/>
                </a:solidFill>
                <a:latin typeface="Arial" charset="0"/>
                <a:ea typeface="ＭＳ Ｐゴシック" charset="0"/>
              </a:rPr>
              <a:t>Then rewrite as  abx + ac = d</a:t>
            </a:r>
          </a:p>
        </p:txBody>
      </p:sp>
      <p:sp>
        <p:nvSpPr>
          <p:cNvPr id="401420" name="Rectangle 12"/>
          <p:cNvSpPr>
            <a:spLocks noChangeArrowheads="1"/>
          </p:cNvSpPr>
          <p:nvPr/>
        </p:nvSpPr>
        <p:spPr bwMode="auto">
          <a:xfrm>
            <a:off x="5156200" y="2762250"/>
            <a:ext cx="2379663" cy="517525"/>
          </a:xfrm>
          <a:prstGeom prst="rect">
            <a:avLst/>
          </a:prstGeom>
          <a:solidFill>
            <a:srgbClr val="BBFFB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If goal is solve a(bx+c) = d</a:t>
            </a:r>
          </a:p>
          <a:p>
            <a:r>
              <a:rPr lang="en-US" sz="1400">
                <a:solidFill>
                  <a:srgbClr val="000000"/>
                </a:solidFill>
                <a:latin typeface="Arial" charset="0"/>
                <a:ea typeface="ＭＳ Ｐゴシック" charset="0"/>
              </a:rPr>
              <a:t>Then rewrite as  abx + c = d</a:t>
            </a:r>
          </a:p>
        </p:txBody>
      </p:sp>
      <p:sp>
        <p:nvSpPr>
          <p:cNvPr id="401421" name="Rectangle 13"/>
          <p:cNvSpPr>
            <a:spLocks noChangeArrowheads="1"/>
          </p:cNvSpPr>
          <p:nvPr/>
        </p:nvSpPr>
        <p:spPr bwMode="auto">
          <a:xfrm>
            <a:off x="3111500" y="3371850"/>
            <a:ext cx="2281238" cy="517525"/>
          </a:xfrm>
          <a:prstGeom prst="rect">
            <a:avLst/>
          </a:prstGeom>
          <a:solidFill>
            <a:srgbClr val="BBFFB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If goal is solve a(bx+c) = d</a:t>
            </a:r>
          </a:p>
          <a:p>
            <a:r>
              <a:rPr lang="en-US" sz="1400">
                <a:solidFill>
                  <a:srgbClr val="000000"/>
                </a:solidFill>
                <a:latin typeface="Arial" charset="0"/>
                <a:ea typeface="ＭＳ Ｐゴシック" charset="0"/>
              </a:rPr>
              <a:t>Then rewrite as bx+c = d/a</a:t>
            </a:r>
          </a:p>
        </p:txBody>
      </p:sp>
      <p:sp>
        <p:nvSpPr>
          <p:cNvPr id="401422" name="Rectangle 14"/>
          <p:cNvSpPr>
            <a:spLocks noChangeArrowheads="1"/>
          </p:cNvSpPr>
          <p:nvPr/>
        </p:nvSpPr>
        <p:spPr bwMode="auto">
          <a:xfrm>
            <a:off x="609600" y="4572000"/>
            <a:ext cx="777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a:spcBef>
                <a:spcPct val="20000"/>
              </a:spcBef>
              <a:buSzPct val="100000"/>
              <a:buFontTx/>
              <a:buChar char="•"/>
            </a:pPr>
            <a:r>
              <a:rPr lang="en-US" dirty="0">
                <a:solidFill>
                  <a:srgbClr val="0000FF"/>
                </a:solidFill>
                <a:latin typeface="Verdana" charset="0"/>
                <a:ea typeface="ＭＳ Ｐゴシック" charset="0"/>
              </a:rPr>
              <a:t>Model Tracing</a:t>
            </a:r>
            <a:r>
              <a:rPr lang="en-US" dirty="0">
                <a:solidFill>
                  <a:srgbClr val="000000"/>
                </a:solidFill>
                <a:latin typeface="Verdana" charset="0"/>
                <a:ea typeface="ＭＳ Ｐゴシック" charset="0"/>
              </a:rPr>
              <a:t>: Follows student through their individual approach to a problem -&gt; context-sensitive instruction</a:t>
            </a:r>
          </a:p>
        </p:txBody>
      </p:sp>
    </p:spTree>
    <p:custDataLst>
      <p:tags r:id="rId1"/>
    </p:custDataLst>
    <p:extLst>
      <p:ext uri="{BB962C8B-B14F-4D97-AF65-F5344CB8AC3E}">
        <p14:creationId xmlns:p14="http://schemas.microsoft.com/office/powerpoint/2010/main" val="2483150193"/>
      </p:ext>
    </p:extLst>
  </p:cSld>
  <p:clrMapOvr>
    <a:masterClrMapping/>
  </p:clrMapOvr>
  <p:transition xmlns:p14="http://schemas.microsoft.com/office/powerpoint/2010/main" spd="med" advTm="87093"/>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1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2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3302000" y="2324100"/>
            <a:ext cx="184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3(2x - 5) = 9</a:t>
            </a:r>
          </a:p>
        </p:txBody>
      </p:sp>
      <p:sp>
        <p:nvSpPr>
          <p:cNvPr id="402435" name="Text Box 3"/>
          <p:cNvSpPr txBox="1">
            <a:spLocks noChangeArrowheads="1"/>
          </p:cNvSpPr>
          <p:nvPr/>
        </p:nvSpPr>
        <p:spPr bwMode="auto">
          <a:xfrm>
            <a:off x="1295400" y="4152900"/>
            <a:ext cx="161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6x - 15 = 9</a:t>
            </a:r>
          </a:p>
        </p:txBody>
      </p:sp>
      <p:sp>
        <p:nvSpPr>
          <p:cNvPr id="402436" name="Text Box 4"/>
          <p:cNvSpPr txBox="1">
            <a:spLocks noChangeArrowheads="1"/>
          </p:cNvSpPr>
          <p:nvPr/>
        </p:nvSpPr>
        <p:spPr bwMode="auto">
          <a:xfrm>
            <a:off x="3505200" y="4152900"/>
            <a:ext cx="145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2x - 5 = 3</a:t>
            </a:r>
          </a:p>
        </p:txBody>
      </p:sp>
      <p:sp>
        <p:nvSpPr>
          <p:cNvPr id="402437" name="Text Box 5"/>
          <p:cNvSpPr txBox="1">
            <a:spLocks noChangeArrowheads="1"/>
          </p:cNvSpPr>
          <p:nvPr/>
        </p:nvSpPr>
        <p:spPr bwMode="auto">
          <a:xfrm>
            <a:off x="5791200" y="4152900"/>
            <a:ext cx="145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400"/>
                </a:solidFill>
                <a:latin typeface="Trebuchet MS" charset="0"/>
                <a:ea typeface="ＭＳ Ｐゴシック" charset="0"/>
              </a:rPr>
              <a:t>6x - 5 = 9</a:t>
            </a:r>
          </a:p>
        </p:txBody>
      </p:sp>
      <p:sp>
        <p:nvSpPr>
          <p:cNvPr id="402438" name="Line 6"/>
          <p:cNvSpPr>
            <a:spLocks noChangeShapeType="1"/>
          </p:cNvSpPr>
          <p:nvPr/>
        </p:nvSpPr>
        <p:spPr bwMode="auto">
          <a:xfrm flipH="1">
            <a:off x="2438400" y="2755900"/>
            <a:ext cx="1092200" cy="1320800"/>
          </a:xfrm>
          <a:prstGeom prst="line">
            <a:avLst/>
          </a:prstGeom>
          <a:noFill/>
          <a:ln w="38100" cap="sq">
            <a:solidFill>
              <a:srgbClr val="0064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charset="0"/>
              <a:ea typeface="ＭＳ Ｐゴシック" charset="0"/>
            </a:endParaRPr>
          </a:p>
        </p:txBody>
      </p:sp>
      <p:sp>
        <p:nvSpPr>
          <p:cNvPr id="402439" name="Line 7"/>
          <p:cNvSpPr>
            <a:spLocks noChangeShapeType="1"/>
          </p:cNvSpPr>
          <p:nvPr/>
        </p:nvSpPr>
        <p:spPr bwMode="auto">
          <a:xfrm>
            <a:off x="4191000" y="2768600"/>
            <a:ext cx="0" cy="1384300"/>
          </a:xfrm>
          <a:prstGeom prst="line">
            <a:avLst/>
          </a:prstGeom>
          <a:noFill/>
          <a:ln w="38100" cap="sq">
            <a:solidFill>
              <a:srgbClr val="0064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charset="0"/>
              <a:ea typeface="ＭＳ Ｐゴシック" charset="0"/>
            </a:endParaRPr>
          </a:p>
        </p:txBody>
      </p:sp>
      <p:sp>
        <p:nvSpPr>
          <p:cNvPr id="402440" name="Line 8"/>
          <p:cNvSpPr>
            <a:spLocks noChangeShapeType="1"/>
          </p:cNvSpPr>
          <p:nvPr/>
        </p:nvSpPr>
        <p:spPr bwMode="auto">
          <a:xfrm>
            <a:off x="4762500" y="2768600"/>
            <a:ext cx="1485900" cy="1384300"/>
          </a:xfrm>
          <a:prstGeom prst="line">
            <a:avLst/>
          </a:prstGeom>
          <a:noFill/>
          <a:ln w="38100" cap="sq">
            <a:solidFill>
              <a:srgbClr val="0064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charset="0"/>
              <a:ea typeface="ＭＳ Ｐゴシック" charset="0"/>
            </a:endParaRPr>
          </a:p>
        </p:txBody>
      </p:sp>
      <p:sp>
        <p:nvSpPr>
          <p:cNvPr id="402441" name="Rectangle 9"/>
          <p:cNvSpPr>
            <a:spLocks noGrp="1" noChangeArrowheads="1"/>
          </p:cNvSpPr>
          <p:nvPr>
            <p:ph type="title"/>
          </p:nvPr>
        </p:nvSpPr>
        <p:spPr>
          <a:xfrm>
            <a:off x="685800" y="317500"/>
            <a:ext cx="7772400" cy="1143000"/>
          </a:xfrm>
        </p:spPr>
        <p:txBody>
          <a:bodyPr/>
          <a:lstStyle/>
          <a:p>
            <a:pPr algn="l"/>
            <a:r>
              <a:rPr lang="en-US" sz="3200" dirty="0">
                <a:solidFill>
                  <a:srgbClr val="002DBB"/>
                </a:solidFill>
              </a:rPr>
              <a:t>Cognitive </a:t>
            </a:r>
            <a:r>
              <a:rPr lang="en-US" sz="3200" dirty="0" smtClean="0">
                <a:solidFill>
                  <a:srgbClr val="002DBB"/>
                </a:solidFill>
              </a:rPr>
              <a:t>Tutors: </a:t>
            </a:r>
            <a:r>
              <a:rPr lang="en-US" sz="3200" dirty="0">
                <a:solidFill>
                  <a:srgbClr val="002DBB"/>
                </a:solidFill>
              </a:rPr>
              <a:t>Using Cognitive Modeling to Individualize Instruction</a:t>
            </a:r>
            <a:endParaRPr lang="en-US" sz="3600" dirty="0">
              <a:solidFill>
                <a:srgbClr val="002DBB"/>
              </a:solidFill>
            </a:endParaRPr>
          </a:p>
        </p:txBody>
      </p:sp>
      <p:sp>
        <p:nvSpPr>
          <p:cNvPr id="402442" name="Rectangle 10"/>
          <p:cNvSpPr>
            <a:spLocks noGrp="1" noChangeArrowheads="1"/>
          </p:cNvSpPr>
          <p:nvPr>
            <p:ph type="body" idx="1"/>
          </p:nvPr>
        </p:nvSpPr>
        <p:spPr>
          <a:xfrm>
            <a:off x="609600" y="1562100"/>
            <a:ext cx="7772400" cy="3035300"/>
          </a:xfrm>
          <a:ln/>
          <a:extLst>
            <a:ext uri="{91240B29-F687-4f45-9708-019B960494DF}">
              <a14:hiddenLine xmlns:a14="http://schemas.microsoft.com/office/drawing/2010/main" w="12700">
                <a:solidFill>
                  <a:schemeClr val="tx2"/>
                </a:solidFill>
                <a:miter lim="800000"/>
                <a:headEnd/>
                <a:tailEnd/>
              </a14:hiddenLine>
            </a:ext>
          </a:extLst>
        </p:spPr>
        <p:txBody>
          <a:bodyPr/>
          <a:lstStyle/>
          <a:p>
            <a:r>
              <a:rPr lang="en-US" sz="2000" dirty="0">
                <a:solidFill>
                  <a:srgbClr val="006400"/>
                </a:solidFill>
              </a:rPr>
              <a:t>Cognitive Model</a:t>
            </a:r>
            <a:r>
              <a:rPr lang="en-US" sz="2000" dirty="0"/>
              <a:t>: </a:t>
            </a:r>
            <a:r>
              <a:rPr lang="en-US" sz="2000" dirty="0" smtClean="0"/>
              <a:t>A </a:t>
            </a:r>
            <a:r>
              <a:rPr lang="en-US" sz="2000" dirty="0"/>
              <a:t>system that can solve problems in the various ways students can</a:t>
            </a:r>
          </a:p>
          <a:p>
            <a:endParaRPr lang="en-US" sz="2000" dirty="0"/>
          </a:p>
          <a:p>
            <a:endParaRPr lang="en-US" sz="2000" dirty="0"/>
          </a:p>
        </p:txBody>
      </p:sp>
      <p:sp>
        <p:nvSpPr>
          <p:cNvPr id="402443" name="Rectangle 11"/>
          <p:cNvSpPr>
            <a:spLocks noChangeArrowheads="1"/>
          </p:cNvSpPr>
          <p:nvPr/>
        </p:nvSpPr>
        <p:spPr bwMode="auto">
          <a:xfrm>
            <a:off x="787400" y="2660650"/>
            <a:ext cx="2478088" cy="517525"/>
          </a:xfrm>
          <a:prstGeom prst="rect">
            <a:avLst/>
          </a:prstGeom>
          <a:solidFill>
            <a:srgbClr val="BBFFB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If goal is solve a(bx+c) = d</a:t>
            </a:r>
          </a:p>
          <a:p>
            <a:r>
              <a:rPr lang="en-US" sz="1400">
                <a:solidFill>
                  <a:srgbClr val="000000"/>
                </a:solidFill>
                <a:latin typeface="Arial" charset="0"/>
                <a:ea typeface="ＭＳ Ｐゴシック" charset="0"/>
              </a:rPr>
              <a:t>Then rewrite as  abx + ac = d</a:t>
            </a:r>
          </a:p>
        </p:txBody>
      </p:sp>
      <p:sp>
        <p:nvSpPr>
          <p:cNvPr id="402444" name="Rectangle 12"/>
          <p:cNvSpPr>
            <a:spLocks noChangeArrowheads="1"/>
          </p:cNvSpPr>
          <p:nvPr/>
        </p:nvSpPr>
        <p:spPr bwMode="auto">
          <a:xfrm>
            <a:off x="5156200" y="2762250"/>
            <a:ext cx="2379663" cy="517525"/>
          </a:xfrm>
          <a:prstGeom prst="rect">
            <a:avLst/>
          </a:prstGeom>
          <a:solidFill>
            <a:srgbClr val="BBFFB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If goal is solve a(bx+c) = d</a:t>
            </a:r>
          </a:p>
          <a:p>
            <a:r>
              <a:rPr lang="en-US" sz="1400">
                <a:solidFill>
                  <a:srgbClr val="000000"/>
                </a:solidFill>
                <a:latin typeface="Arial" charset="0"/>
                <a:ea typeface="ＭＳ Ｐゴシック" charset="0"/>
              </a:rPr>
              <a:t>Then rewrite as  abx + c = d</a:t>
            </a:r>
          </a:p>
        </p:txBody>
      </p:sp>
      <p:sp>
        <p:nvSpPr>
          <p:cNvPr id="402445" name="Rectangle 13"/>
          <p:cNvSpPr>
            <a:spLocks noChangeArrowheads="1"/>
          </p:cNvSpPr>
          <p:nvPr/>
        </p:nvSpPr>
        <p:spPr bwMode="auto">
          <a:xfrm>
            <a:off x="609600" y="4572001"/>
            <a:ext cx="77724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a:spcBef>
                <a:spcPct val="20000"/>
              </a:spcBef>
              <a:buSzPct val="100000"/>
              <a:buFontTx/>
              <a:buChar char="•"/>
            </a:pPr>
            <a:r>
              <a:rPr lang="en-US" dirty="0">
                <a:solidFill>
                  <a:srgbClr val="0000FF"/>
                </a:solidFill>
                <a:latin typeface="Verdana" charset="0"/>
                <a:ea typeface="ＭＳ Ｐゴシック" charset="0"/>
              </a:rPr>
              <a:t>Model Tracing</a:t>
            </a:r>
            <a:r>
              <a:rPr lang="en-US" dirty="0">
                <a:solidFill>
                  <a:srgbClr val="000000"/>
                </a:solidFill>
                <a:latin typeface="Verdana" charset="0"/>
                <a:ea typeface="ＭＳ Ｐゴシック" charset="0"/>
              </a:rPr>
              <a:t>: Follows student through their individual approach to a problem -&gt; context-sensitive instruction</a:t>
            </a:r>
          </a:p>
        </p:txBody>
      </p:sp>
      <p:grpSp>
        <p:nvGrpSpPr>
          <p:cNvPr id="402446" name="Group 14"/>
          <p:cNvGrpSpPr>
            <a:grpSpLocks/>
          </p:cNvGrpSpPr>
          <p:nvPr/>
        </p:nvGrpSpPr>
        <p:grpSpPr bwMode="auto">
          <a:xfrm>
            <a:off x="800100" y="3195638"/>
            <a:ext cx="6724650" cy="617537"/>
            <a:chOff x="504" y="2013"/>
            <a:chExt cx="4236" cy="389"/>
          </a:xfrm>
        </p:grpSpPr>
        <p:sp>
          <p:nvSpPr>
            <p:cNvPr id="402447" name="Rectangle 15"/>
            <p:cNvSpPr>
              <a:spLocks noChangeArrowheads="1"/>
            </p:cNvSpPr>
            <p:nvPr/>
          </p:nvSpPr>
          <p:spPr bwMode="auto">
            <a:xfrm>
              <a:off x="504" y="2013"/>
              <a:ext cx="1494" cy="326"/>
            </a:xfrm>
            <a:prstGeom prst="rect">
              <a:avLst/>
            </a:prstGeom>
            <a:solidFill>
              <a:srgbClr val="BBBB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Hint message: </a:t>
              </a:r>
              <a:r>
                <a:rPr lang="ja-JP" altLang="en-US" sz="1400">
                  <a:solidFill>
                    <a:srgbClr val="000000"/>
                  </a:solidFill>
                  <a:latin typeface="Arial"/>
                  <a:ea typeface="ＭＳ Ｐゴシック" charset="0"/>
                </a:rPr>
                <a:t>“</a:t>
              </a:r>
              <a:r>
                <a:rPr lang="en-US" sz="1400">
                  <a:solidFill>
                    <a:srgbClr val="000000"/>
                  </a:solidFill>
                  <a:latin typeface="Arial" charset="0"/>
                  <a:ea typeface="ＭＳ Ｐゴシック" charset="0"/>
                </a:rPr>
                <a:t>Distribute </a:t>
              </a:r>
              <a:r>
                <a:rPr lang="en-US" sz="1400" u="sng">
                  <a:solidFill>
                    <a:srgbClr val="000000"/>
                  </a:solidFill>
                  <a:latin typeface="Arial" charset="0"/>
                  <a:ea typeface="ＭＳ Ｐゴシック" charset="0"/>
                </a:rPr>
                <a:t>a</a:t>
              </a:r>
              <a:r>
                <a:rPr lang="en-US" sz="1400">
                  <a:solidFill>
                    <a:srgbClr val="000000"/>
                  </a:solidFill>
                  <a:latin typeface="Arial" charset="0"/>
                  <a:ea typeface="ＭＳ Ｐゴシック" charset="0"/>
                </a:rPr>
                <a:t> </a:t>
              </a:r>
              <a:br>
                <a:rPr lang="en-US" sz="1400">
                  <a:solidFill>
                    <a:srgbClr val="000000"/>
                  </a:solidFill>
                  <a:latin typeface="Arial" charset="0"/>
                  <a:ea typeface="ＭＳ Ｐゴシック" charset="0"/>
                </a:rPr>
              </a:br>
              <a:r>
                <a:rPr lang="en-US" sz="1400">
                  <a:solidFill>
                    <a:srgbClr val="000000"/>
                  </a:solidFill>
                  <a:latin typeface="Arial" charset="0"/>
                  <a:ea typeface="ＭＳ Ｐゴシック" charset="0"/>
                </a:rPr>
                <a:t>across the parentheses.</a:t>
              </a:r>
              <a:r>
                <a:rPr lang="ja-JP" altLang="en-US" sz="1400">
                  <a:solidFill>
                    <a:srgbClr val="000000"/>
                  </a:solidFill>
                  <a:latin typeface="Arial"/>
                  <a:ea typeface="ＭＳ Ｐゴシック" charset="0"/>
                </a:rPr>
                <a:t>”</a:t>
              </a:r>
              <a:endParaRPr lang="en-US" sz="1400">
                <a:solidFill>
                  <a:srgbClr val="000000"/>
                </a:solidFill>
                <a:latin typeface="Arial" charset="0"/>
                <a:ea typeface="ＭＳ Ｐゴシック" charset="0"/>
              </a:endParaRPr>
            </a:p>
          </p:txBody>
        </p:sp>
        <p:sp>
          <p:nvSpPr>
            <p:cNvPr id="402448" name="Rectangle 16"/>
            <p:cNvSpPr>
              <a:spLocks noChangeArrowheads="1"/>
            </p:cNvSpPr>
            <p:nvPr/>
          </p:nvSpPr>
          <p:spPr bwMode="auto">
            <a:xfrm>
              <a:off x="3240" y="2076"/>
              <a:ext cx="1500" cy="326"/>
            </a:xfrm>
            <a:prstGeom prst="rect">
              <a:avLst/>
            </a:prstGeom>
            <a:solidFill>
              <a:srgbClr val="BBBB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Bug message: </a:t>
              </a:r>
              <a:r>
                <a:rPr lang="ja-JP" altLang="en-US" sz="1400">
                  <a:solidFill>
                    <a:srgbClr val="000000"/>
                  </a:solidFill>
                  <a:latin typeface="Arial"/>
                  <a:ea typeface="ＭＳ Ｐゴシック" charset="0"/>
                </a:rPr>
                <a:t>“</a:t>
              </a:r>
              <a:r>
                <a:rPr lang="en-US" sz="1400">
                  <a:solidFill>
                    <a:srgbClr val="000000"/>
                  </a:solidFill>
                  <a:latin typeface="Arial" charset="0"/>
                  <a:ea typeface="ＭＳ Ｐゴシック" charset="0"/>
                </a:rPr>
                <a:t>You need to</a:t>
              </a:r>
              <a:br>
                <a:rPr lang="en-US" sz="1400">
                  <a:solidFill>
                    <a:srgbClr val="000000"/>
                  </a:solidFill>
                  <a:latin typeface="Arial" charset="0"/>
                  <a:ea typeface="ＭＳ Ｐゴシック" charset="0"/>
                </a:rPr>
              </a:br>
              <a:r>
                <a:rPr lang="en-US" sz="1400">
                  <a:solidFill>
                    <a:srgbClr val="000000"/>
                  </a:solidFill>
                  <a:latin typeface="Arial" charset="0"/>
                  <a:ea typeface="ＭＳ Ｐゴシック" charset="0"/>
                </a:rPr>
                <a:t>multiply c by a also.</a:t>
              </a:r>
              <a:r>
                <a:rPr lang="ja-JP" altLang="en-US" sz="1400">
                  <a:solidFill>
                    <a:srgbClr val="000000"/>
                  </a:solidFill>
                  <a:latin typeface="Arial"/>
                  <a:ea typeface="ＭＳ Ｐゴシック" charset="0"/>
                </a:rPr>
                <a:t>”</a:t>
              </a:r>
              <a:endParaRPr lang="en-US" sz="1400">
                <a:solidFill>
                  <a:srgbClr val="000000"/>
                </a:solidFill>
                <a:latin typeface="Arial" charset="0"/>
                <a:ea typeface="ＭＳ Ｐゴシック" charset="0"/>
              </a:endParaRPr>
            </a:p>
          </p:txBody>
        </p:sp>
      </p:grpSp>
      <p:sp>
        <p:nvSpPr>
          <p:cNvPr id="402449" name="Rectangle 17"/>
          <p:cNvSpPr>
            <a:spLocks noChangeArrowheads="1"/>
          </p:cNvSpPr>
          <p:nvPr/>
        </p:nvSpPr>
        <p:spPr bwMode="auto">
          <a:xfrm>
            <a:off x="609600" y="5651500"/>
            <a:ext cx="777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a:spcBef>
                <a:spcPct val="20000"/>
              </a:spcBef>
              <a:buSzPct val="100000"/>
              <a:buFontTx/>
              <a:buChar char="•"/>
            </a:pPr>
            <a:r>
              <a:rPr lang="en-US">
                <a:solidFill>
                  <a:srgbClr val="FF0000"/>
                </a:solidFill>
                <a:latin typeface="Verdana" charset="0"/>
                <a:ea typeface="ＭＳ Ｐゴシック" charset="0"/>
              </a:rPr>
              <a:t>Knowledge Tracing</a:t>
            </a:r>
            <a:r>
              <a:rPr lang="en-US">
                <a:solidFill>
                  <a:srgbClr val="000000"/>
                </a:solidFill>
                <a:latin typeface="Verdana" charset="0"/>
                <a:ea typeface="ＭＳ Ｐゴシック" charset="0"/>
              </a:rPr>
              <a:t>: Assesses student's knowledge growth  -&gt; individualized activity selection and pacing</a:t>
            </a:r>
          </a:p>
        </p:txBody>
      </p:sp>
      <p:grpSp>
        <p:nvGrpSpPr>
          <p:cNvPr id="402450" name="Group 18"/>
          <p:cNvGrpSpPr>
            <a:grpSpLocks/>
          </p:cNvGrpSpPr>
          <p:nvPr/>
        </p:nvGrpSpPr>
        <p:grpSpPr bwMode="auto">
          <a:xfrm>
            <a:off x="800100" y="3729038"/>
            <a:ext cx="4100513" cy="304800"/>
            <a:chOff x="504" y="2349"/>
            <a:chExt cx="2583" cy="192"/>
          </a:xfrm>
        </p:grpSpPr>
        <p:sp>
          <p:nvSpPr>
            <p:cNvPr id="402451" name="Rectangle 19"/>
            <p:cNvSpPr>
              <a:spLocks noChangeArrowheads="1"/>
            </p:cNvSpPr>
            <p:nvPr/>
          </p:nvSpPr>
          <p:spPr bwMode="auto">
            <a:xfrm>
              <a:off x="504" y="2349"/>
              <a:ext cx="1262" cy="192"/>
            </a:xfrm>
            <a:prstGeom prst="rect">
              <a:avLst/>
            </a:prstGeom>
            <a:solidFill>
              <a:srgbClr val="FFB9B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Known? = 85% chance</a:t>
              </a:r>
            </a:p>
          </p:txBody>
        </p:sp>
        <p:sp>
          <p:nvSpPr>
            <p:cNvPr id="402452" name="Rectangle 20"/>
            <p:cNvSpPr>
              <a:spLocks noChangeArrowheads="1"/>
            </p:cNvSpPr>
            <p:nvPr/>
          </p:nvSpPr>
          <p:spPr bwMode="auto">
            <a:xfrm>
              <a:off x="2216" y="2349"/>
              <a:ext cx="871" cy="192"/>
            </a:xfrm>
            <a:prstGeom prst="rect">
              <a:avLst/>
            </a:prstGeom>
            <a:solidFill>
              <a:srgbClr val="FFB9B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00"/>
                  </a:solidFill>
                  <a:latin typeface="Arial" charset="0"/>
                  <a:ea typeface="ＭＳ Ｐゴシック" charset="0"/>
                </a:rPr>
                <a:t>Known? = 45%</a:t>
              </a:r>
            </a:p>
          </p:txBody>
        </p:sp>
      </p:grpSp>
    </p:spTree>
    <p:custDataLst>
      <p:tags r:id="rId1"/>
    </p:custDataLst>
    <p:extLst>
      <p:ext uri="{BB962C8B-B14F-4D97-AF65-F5344CB8AC3E}">
        <p14:creationId xmlns:p14="http://schemas.microsoft.com/office/powerpoint/2010/main" val="2589201078"/>
      </p:ext>
    </p:extLst>
  </p:cSld>
  <p:clrMapOvr>
    <a:masterClrMapping/>
  </p:clrMapOvr>
  <p:transition xmlns:p14="http://schemas.microsoft.com/office/powerpoint/2010/main" spd="med" advTm="66919"/>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24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2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80" y="391896"/>
            <a:ext cx="7772400" cy="769257"/>
          </a:xfrm>
        </p:spPr>
        <p:txBody>
          <a:bodyPr/>
          <a:lstStyle/>
          <a:p>
            <a:r>
              <a:rPr lang="en-US" dirty="0" smtClean="0"/>
              <a:t>Early learning curves</a:t>
            </a:r>
            <a:endParaRPr lang="en-US" dirty="0"/>
          </a:p>
        </p:txBody>
      </p:sp>
      <p:pic>
        <p:nvPicPr>
          <p:cNvPr id="6" name="Picture 5"/>
          <p:cNvPicPr>
            <a:picLocks noChangeAspect="1"/>
          </p:cNvPicPr>
          <p:nvPr/>
        </p:nvPicPr>
        <p:blipFill>
          <a:blip r:embed="rId3"/>
          <a:stretch>
            <a:fillRect/>
          </a:stretch>
        </p:blipFill>
        <p:spPr>
          <a:xfrm>
            <a:off x="414790" y="2158037"/>
            <a:ext cx="4367149" cy="3920577"/>
          </a:xfrm>
          <a:prstGeom prst="rect">
            <a:avLst/>
          </a:prstGeom>
        </p:spPr>
      </p:pic>
      <p:pic>
        <p:nvPicPr>
          <p:cNvPr id="3" name="Picture 2"/>
          <p:cNvPicPr>
            <a:picLocks noChangeAspect="1"/>
          </p:cNvPicPr>
          <p:nvPr/>
        </p:nvPicPr>
        <p:blipFill>
          <a:blip r:embed="rId4"/>
          <a:stretch>
            <a:fillRect/>
          </a:stretch>
        </p:blipFill>
        <p:spPr>
          <a:xfrm>
            <a:off x="3964675" y="1831534"/>
            <a:ext cx="5044609" cy="2131525"/>
          </a:xfrm>
          <a:prstGeom prst="rect">
            <a:avLst/>
          </a:prstGeom>
        </p:spPr>
      </p:pic>
      <p:pic>
        <p:nvPicPr>
          <p:cNvPr id="4" name="Picture 3"/>
          <p:cNvPicPr>
            <a:picLocks noChangeAspect="1"/>
          </p:cNvPicPr>
          <p:nvPr/>
        </p:nvPicPr>
        <p:blipFill>
          <a:blip r:embed="rId5"/>
          <a:stretch>
            <a:fillRect/>
          </a:stretch>
        </p:blipFill>
        <p:spPr>
          <a:xfrm>
            <a:off x="4154710" y="4053357"/>
            <a:ext cx="4829100" cy="2060783"/>
          </a:xfrm>
          <a:prstGeom prst="rect">
            <a:avLst/>
          </a:prstGeom>
        </p:spPr>
      </p:pic>
      <p:sp>
        <p:nvSpPr>
          <p:cNvPr id="5" name="TextBox 4"/>
          <p:cNvSpPr txBox="1"/>
          <p:nvPr/>
        </p:nvSpPr>
        <p:spPr>
          <a:xfrm>
            <a:off x="335643" y="1233708"/>
            <a:ext cx="3510643" cy="861774"/>
          </a:xfrm>
          <a:prstGeom prst="rect">
            <a:avLst/>
          </a:prstGeom>
          <a:noFill/>
        </p:spPr>
        <p:txBody>
          <a:bodyPr wrap="square" rtlCol="0">
            <a:spAutoFit/>
          </a:bodyPr>
          <a:lstStyle/>
          <a:p>
            <a:r>
              <a:rPr lang="en-US" sz="1800" dirty="0" smtClean="0"/>
              <a:t>Evidence for ACT-R: </a:t>
            </a:r>
            <a:br>
              <a:rPr lang="en-US" sz="1800" dirty="0" smtClean="0"/>
            </a:br>
            <a:r>
              <a:rPr lang="en-US" sz="1600" dirty="0" smtClean="0"/>
              <a:t>Production rules better model learning than topics/theorems/words </a:t>
            </a:r>
            <a:endParaRPr lang="en-US" sz="1600" dirty="0"/>
          </a:p>
        </p:txBody>
      </p:sp>
      <p:sp>
        <p:nvSpPr>
          <p:cNvPr id="7" name="TextBox 6"/>
          <p:cNvSpPr txBox="1"/>
          <p:nvPr/>
        </p:nvSpPr>
        <p:spPr>
          <a:xfrm>
            <a:off x="4154558" y="1174922"/>
            <a:ext cx="3456214" cy="646331"/>
          </a:xfrm>
          <a:prstGeom prst="rect">
            <a:avLst/>
          </a:prstGeom>
          <a:noFill/>
        </p:spPr>
        <p:txBody>
          <a:bodyPr wrap="square" rtlCol="0">
            <a:spAutoFit/>
          </a:bodyPr>
          <a:lstStyle/>
          <a:p>
            <a:r>
              <a:rPr lang="en-US" sz="1800" dirty="0" smtClean="0"/>
              <a:t>A by-hand method to discover refinements in productions</a:t>
            </a:r>
            <a:endParaRPr lang="en-US" sz="1600" dirty="0"/>
          </a:p>
        </p:txBody>
      </p:sp>
      <p:sp>
        <p:nvSpPr>
          <p:cNvPr id="9" name="Text Box 11"/>
          <p:cNvSpPr txBox="1">
            <a:spLocks noChangeArrowheads="1"/>
          </p:cNvSpPr>
          <p:nvPr/>
        </p:nvSpPr>
        <p:spPr bwMode="auto">
          <a:xfrm>
            <a:off x="449148" y="6271425"/>
            <a:ext cx="3736587" cy="430887"/>
          </a:xfrm>
          <a:prstGeom prst="rect">
            <a:avLst/>
          </a:prstGeom>
          <a:solidFill>
            <a:srgbClr val="FFFF00"/>
          </a:solidFill>
          <a:ln w="12700">
            <a:noFill/>
            <a:miter lim="800000"/>
            <a:headEnd/>
            <a:tailEnd/>
          </a:ln>
        </p:spPr>
        <p:txBody>
          <a:bodyPr wrap="square">
            <a:prstTxWarp prst="textNoShape">
              <a:avLst/>
            </a:prstTxWarp>
            <a:spAutoFit/>
          </a:bodyPr>
          <a:lstStyle/>
          <a:p>
            <a:pPr eaLnBrk="1" hangingPunct="1">
              <a:spcBef>
                <a:spcPct val="50000"/>
              </a:spcBef>
            </a:pPr>
            <a:r>
              <a:rPr lang="en-US" sz="1100" dirty="0" smtClean="0">
                <a:solidFill>
                  <a:srgbClr val="01012C"/>
                </a:solidFill>
                <a:latin typeface="Arial" charset="0"/>
                <a:ea typeface="ＭＳ Ｐゴシック" pitchFamily="1" charset="-128"/>
                <a:cs typeface="ＭＳ Ｐゴシック" pitchFamily="1" charset="-128"/>
              </a:rPr>
              <a:t>Anderson, Corbett, Koedinger, &amp; Pelletier (1995)</a:t>
            </a:r>
            <a:r>
              <a:rPr lang="en-US" sz="1100" dirty="0" smtClean="0">
                <a:solidFill>
                  <a:srgbClr val="01012C"/>
                </a:solidFill>
                <a:latin typeface="Arial" charset="0"/>
                <a:ea typeface="ＭＳ Ｐゴシック" pitchFamily="1" charset="-128"/>
                <a:cs typeface="ＭＳ Ｐゴシック" pitchFamily="1" charset="-128"/>
              </a:rPr>
              <a:t>. </a:t>
            </a:r>
            <a:r>
              <a:rPr lang="en-US" sz="1100" dirty="0" smtClean="0">
                <a:solidFill>
                  <a:srgbClr val="01012C"/>
                </a:solidFill>
                <a:latin typeface="Arial" charset="0"/>
                <a:ea typeface="ＭＳ Ｐゴシック" pitchFamily="1" charset="-128"/>
                <a:cs typeface="ＭＳ Ｐゴシック" pitchFamily="1" charset="-128"/>
              </a:rPr>
              <a:t/>
            </a:r>
            <a:br>
              <a:rPr lang="en-US" sz="1100" dirty="0" smtClean="0">
                <a:solidFill>
                  <a:srgbClr val="01012C"/>
                </a:solidFill>
                <a:latin typeface="Arial" charset="0"/>
                <a:ea typeface="ＭＳ Ｐゴシック" pitchFamily="1" charset="-128"/>
                <a:cs typeface="ＭＳ Ｐゴシック" pitchFamily="1" charset="-128"/>
              </a:rPr>
            </a:br>
            <a:r>
              <a:rPr lang="en-US" sz="1100" dirty="0" smtClean="0">
                <a:solidFill>
                  <a:srgbClr val="01012C"/>
                </a:solidFill>
                <a:latin typeface="Arial" charset="0"/>
                <a:ea typeface="ＭＳ Ｐゴシック" pitchFamily="1" charset="-128"/>
                <a:cs typeface="ＭＳ Ｐゴシック" pitchFamily="1" charset="-128"/>
              </a:rPr>
              <a:t>Cognitive Tutors: Lessons Learned. </a:t>
            </a:r>
            <a:r>
              <a:rPr lang="en-US" sz="1100" i="1" dirty="0" smtClean="0">
                <a:solidFill>
                  <a:srgbClr val="01012C"/>
                </a:solidFill>
                <a:latin typeface="Arial" charset="0"/>
                <a:ea typeface="ＭＳ Ｐゴシック" pitchFamily="1" charset="-128"/>
                <a:cs typeface="ＭＳ Ｐゴシック" pitchFamily="1" charset="-128"/>
              </a:rPr>
              <a:t>Learning Science.</a:t>
            </a:r>
          </a:p>
        </p:txBody>
      </p:sp>
    </p:spTree>
    <p:custDataLst>
      <p:tags r:id="rId1"/>
    </p:custDataLst>
    <p:extLst>
      <p:ext uri="{BB962C8B-B14F-4D97-AF65-F5344CB8AC3E}">
        <p14:creationId xmlns:p14="http://schemas.microsoft.com/office/powerpoint/2010/main" val="1103148685"/>
      </p:ext>
    </p:extLst>
  </p:cSld>
  <p:clrMapOvr>
    <a:masterClrMapping/>
  </p:clrMapOvr>
  <mc:AlternateContent xmlns:mc="http://schemas.openxmlformats.org/markup-compatibility/2006">
    <mc:Choice xmlns:p14="http://schemas.microsoft.com/office/powerpoint/2010/main" Requires="p14">
      <p:transition spd="slow" p14:dur="2000" advTm="155476"/>
    </mc:Choice>
    <mc:Fallback>
      <p:transition xmlns:p14="http://schemas.microsoft.com/office/powerpoint/2010/main" spd="slow" advTm="1554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599"/>
            <a:ext cx="7772400" cy="1680127"/>
          </a:xfrm>
        </p:spPr>
        <p:txBody>
          <a:bodyPr/>
          <a:lstStyle/>
          <a:p>
            <a:r>
              <a:rPr lang="en-US" sz="3200" dirty="0" smtClean="0"/>
              <a:t>Original Plan for “The Data Shop”</a:t>
            </a:r>
            <a:br>
              <a:rPr lang="en-US" sz="3200" dirty="0" smtClean="0"/>
            </a:br>
            <a:r>
              <a:rPr lang="en-US" sz="2400" dirty="0" smtClean="0"/>
              <a:t>Excerp</a:t>
            </a:r>
            <a:r>
              <a:rPr lang="en-US" sz="2400" dirty="0" smtClean="0"/>
              <a:t>t from</a:t>
            </a:r>
            <a:br>
              <a:rPr lang="en-US" sz="2400" dirty="0" smtClean="0"/>
            </a:br>
            <a:r>
              <a:rPr lang="en-US" sz="2400" dirty="0" smtClean="0"/>
              <a:t>N</a:t>
            </a:r>
            <a:r>
              <a:rPr lang="en-US" sz="2400" dirty="0" smtClean="0"/>
              <a:t>SF </a:t>
            </a:r>
            <a:r>
              <a:rPr lang="en-US" sz="2400" dirty="0" smtClean="0"/>
              <a:t>proposal submitted Sept 17, 2003 </a:t>
            </a:r>
            <a:endParaRPr lang="en-US" sz="3200" dirty="0"/>
          </a:p>
        </p:txBody>
      </p:sp>
      <p:pic>
        <p:nvPicPr>
          <p:cNvPr id="5" name="Picture 4"/>
          <p:cNvPicPr>
            <a:picLocks noChangeAspect="1"/>
          </p:cNvPicPr>
          <p:nvPr/>
        </p:nvPicPr>
        <p:blipFill>
          <a:blip r:embed="rId2"/>
          <a:stretch>
            <a:fillRect/>
          </a:stretch>
        </p:blipFill>
        <p:spPr>
          <a:xfrm>
            <a:off x="768266" y="2422875"/>
            <a:ext cx="7988300" cy="3162300"/>
          </a:xfrm>
          <a:prstGeom prst="rect">
            <a:avLst/>
          </a:prstGeom>
        </p:spPr>
      </p:pic>
    </p:spTree>
    <p:extLst>
      <p:ext uri="{BB962C8B-B14F-4D97-AF65-F5344CB8AC3E}">
        <p14:creationId xmlns:p14="http://schemas.microsoft.com/office/powerpoint/2010/main" val="3755370417"/>
      </p:ext>
    </p:extLst>
  </p:cSld>
  <p:clrMapOvr>
    <a:masterClrMapping/>
  </p:clrMapOvr>
  <mc:AlternateContent xmlns:mc="http://schemas.openxmlformats.org/markup-compatibility/2006">
    <mc:Choice xmlns:p14="http://schemas.microsoft.com/office/powerpoint/2010/main" Requires="p14">
      <p:transition spd="slow" p14:dur="2000" advTm="36486"/>
    </mc:Choice>
    <mc:Fallback>
      <p:transition xmlns:p14="http://schemas.microsoft.com/office/powerpoint/2010/main" spd="slow" advTm="36486"/>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3298" name="Picture 6" descr="DJSCREEN"/>
          <p:cNvPicPr>
            <a:picLocks noChangeAspect="1" noChangeArrowheads="1"/>
          </p:cNvPicPr>
          <p:nvPr/>
        </p:nvPicPr>
        <p:blipFill>
          <a:blip r:embed="rId4"/>
          <a:srcRect b="7501"/>
          <a:stretch>
            <a:fillRect/>
          </a:stretch>
        </p:blipFill>
        <p:spPr bwMode="auto">
          <a:xfrm>
            <a:off x="304800" y="1849438"/>
            <a:ext cx="2232025" cy="1549400"/>
          </a:xfrm>
          <a:prstGeom prst="rect">
            <a:avLst/>
          </a:prstGeom>
          <a:noFill/>
          <a:ln w="57150">
            <a:solidFill>
              <a:srgbClr val="410082"/>
            </a:solidFill>
            <a:miter lim="800000"/>
            <a:headEnd/>
            <a:tailEnd/>
          </a:ln>
        </p:spPr>
      </p:pic>
      <p:pic>
        <p:nvPicPr>
          <p:cNvPr id="22" name="Picture 4">
            <a:hlinkClick r:id="rId5" action="ppaction://hlinkfile"/>
          </p:cNvPr>
          <p:cNvPicPr>
            <a:picLocks noChangeAspect="1" noChangeArrowheads="1"/>
          </p:cNvPicPr>
          <p:nvPr/>
        </p:nvPicPr>
        <p:blipFill>
          <a:blip r:embed="rId6"/>
          <a:srcRect/>
          <a:stretch>
            <a:fillRect/>
          </a:stretch>
        </p:blipFill>
        <p:spPr bwMode="auto">
          <a:xfrm>
            <a:off x="342900" y="3018945"/>
            <a:ext cx="2330031" cy="1413355"/>
          </a:xfrm>
          <a:prstGeom prst="rect">
            <a:avLst/>
          </a:prstGeom>
          <a:noFill/>
          <a:ln w="12700">
            <a:noFill/>
            <a:miter lim="800000"/>
            <a:headEnd/>
            <a:tailEnd/>
          </a:ln>
        </p:spPr>
      </p:pic>
      <p:sp>
        <p:nvSpPr>
          <p:cNvPr id="8" name="Text Box 34"/>
          <p:cNvSpPr txBox="1">
            <a:spLocks noChangeArrowheads="1"/>
          </p:cNvSpPr>
          <p:nvPr/>
        </p:nvSpPr>
        <p:spPr bwMode="auto">
          <a:xfrm>
            <a:off x="896938" y="3138489"/>
            <a:ext cx="1389062" cy="276999"/>
          </a:xfrm>
          <a:prstGeom prst="rect">
            <a:avLst/>
          </a:prstGeom>
          <a:solidFill>
            <a:srgbClr val="C3EAFF"/>
          </a:solidFill>
          <a:ln w="9525">
            <a:noFill/>
            <a:miter lim="800000"/>
            <a:headEnd/>
            <a:tailEnd/>
          </a:ln>
          <a:effectLst/>
        </p:spPr>
        <p:txBody>
          <a:bodyPr wrap="square">
            <a:prstTxWarp prst="textNoShape">
              <a:avLst/>
            </a:prstTxWarp>
            <a:spAutoFit/>
          </a:bodyPr>
          <a:lstStyle/>
          <a:p>
            <a:pPr defTabSz="457200" eaLnBrk="1" fontAlgn="auto" hangingPunct="1">
              <a:spcBef>
                <a:spcPct val="50000"/>
              </a:spcBef>
              <a:spcAft>
                <a:spcPts val="0"/>
              </a:spcAft>
            </a:pPr>
            <a:r>
              <a:rPr lang="en-US" sz="1200" b="1" i="1" kern="0" dirty="0" smtClean="0">
                <a:solidFill>
                  <a:srgbClr val="1F497D"/>
                </a:solidFill>
                <a:effectLst>
                  <a:outerShdw blurRad="38100" dist="38100" dir="2700000" algn="tl">
                    <a:srgbClr val="000000"/>
                  </a:outerShdw>
                </a:effectLst>
                <a:latin typeface="75 Helvetica Bold" pitchFamily="-110" charset="0"/>
                <a:ea typeface="Osaka" charset="-128"/>
                <a:cs typeface="Osaka" charset="-128"/>
              </a:rPr>
              <a:t>Statistics Online</a:t>
            </a:r>
            <a:endParaRPr lang="en-US" sz="1200" b="1" i="1" kern="0" dirty="0">
              <a:solidFill>
                <a:srgbClr val="1F497D"/>
              </a:solidFill>
              <a:effectLst>
                <a:outerShdw blurRad="38100" dist="38100" dir="2700000" algn="tl">
                  <a:srgbClr val="000000"/>
                </a:outerShdw>
              </a:effectLst>
              <a:latin typeface="75 Helvetica Bold" pitchFamily="-110" charset="0"/>
              <a:ea typeface="Osaka" charset="-128"/>
              <a:cs typeface="Osaka" charset="-128"/>
            </a:endParaRPr>
          </a:p>
        </p:txBody>
      </p:sp>
      <p:sp>
        <p:nvSpPr>
          <p:cNvPr id="44" name="Text Box 34"/>
          <p:cNvSpPr txBox="1">
            <a:spLocks noChangeArrowheads="1"/>
          </p:cNvSpPr>
          <p:nvPr/>
        </p:nvSpPr>
        <p:spPr bwMode="auto">
          <a:xfrm>
            <a:off x="457200" y="1922463"/>
            <a:ext cx="2011363" cy="274637"/>
          </a:xfrm>
          <a:prstGeom prst="rect">
            <a:avLst/>
          </a:prstGeom>
          <a:solidFill>
            <a:srgbClr val="C3EAFF"/>
          </a:solidFill>
          <a:ln w="9525">
            <a:noFill/>
            <a:miter lim="800000"/>
            <a:headEnd/>
            <a:tailEnd/>
          </a:ln>
          <a:effectLst/>
        </p:spPr>
        <p:txBody>
          <a:bodyPr>
            <a:prstTxWarp prst="textNoShape">
              <a:avLst/>
            </a:prstTxWarp>
            <a:spAutoFit/>
          </a:bodyPr>
          <a:lstStyle/>
          <a:p>
            <a:pPr defTabSz="457200" eaLnBrk="1" fontAlgn="auto" hangingPunct="1">
              <a:spcBef>
                <a:spcPct val="50000"/>
              </a:spcBef>
              <a:spcAft>
                <a:spcPts val="0"/>
              </a:spcAft>
            </a:pPr>
            <a:r>
              <a:rPr lang="en-US" sz="1200" b="1" i="1" kern="0" dirty="0">
                <a:solidFill>
                  <a:srgbClr val="1F497D"/>
                </a:solidFill>
                <a:effectLst>
                  <a:outerShdw blurRad="38100" dist="38100" dir="2700000" algn="tl">
                    <a:srgbClr val="000000"/>
                  </a:outerShdw>
                </a:effectLst>
                <a:latin typeface="75 Helvetica Bold" pitchFamily="-110" charset="0"/>
                <a:ea typeface="Osaka" charset="-128"/>
                <a:cs typeface="Osaka" charset="-128"/>
              </a:rPr>
              <a:t>Algebra</a:t>
            </a:r>
            <a:r>
              <a:rPr lang="en-US" sz="1200" b="1" i="1" kern="0" dirty="0" smtClean="0">
                <a:solidFill>
                  <a:srgbClr val="1F497D"/>
                </a:solidFill>
                <a:effectLst>
                  <a:outerShdw blurRad="38100" dist="38100" dir="2700000" algn="tl">
                    <a:srgbClr val="000000"/>
                  </a:outerShdw>
                </a:effectLst>
                <a:latin typeface="75 Helvetica Bold" pitchFamily="-110" charset="0"/>
                <a:ea typeface="Osaka" charset="-128"/>
                <a:cs typeface="Osaka" charset="-128"/>
              </a:rPr>
              <a:t> Cognitive Tutor</a:t>
            </a:r>
            <a:endParaRPr lang="en-US" sz="1200" b="1" i="1" kern="0" dirty="0">
              <a:solidFill>
                <a:srgbClr val="1F497D"/>
              </a:solidFill>
              <a:effectLst>
                <a:outerShdw blurRad="38100" dist="38100" dir="2700000" algn="tl">
                  <a:srgbClr val="000000"/>
                </a:outerShdw>
              </a:effectLst>
              <a:latin typeface="75 Helvetica Bold" pitchFamily="-110" charset="0"/>
              <a:ea typeface="Osaka" charset="-128"/>
              <a:cs typeface="Osaka" charset="-128"/>
            </a:endParaRPr>
          </a:p>
        </p:txBody>
      </p:sp>
      <p:sp>
        <p:nvSpPr>
          <p:cNvPr id="183307" name="TextBox 7"/>
          <p:cNvSpPr txBox="1">
            <a:spLocks noChangeArrowheads="1"/>
          </p:cNvSpPr>
          <p:nvPr/>
        </p:nvSpPr>
        <p:spPr bwMode="auto">
          <a:xfrm>
            <a:off x="889000" y="1295400"/>
            <a:ext cx="8229600" cy="525463"/>
          </a:xfrm>
          <a:prstGeom prst="rect">
            <a:avLst/>
          </a:prstGeom>
          <a:noFill/>
          <a:ln w="9525">
            <a:noFill/>
            <a:miter lim="800000"/>
            <a:headEnd/>
            <a:tailEnd/>
          </a:ln>
        </p:spPr>
        <p:txBody>
          <a:bodyPr>
            <a:prstTxWarp prst="textNoShape">
              <a:avLst/>
            </a:prstTxWarp>
            <a:spAutoFit/>
          </a:bodyPr>
          <a:lstStyle/>
          <a:p>
            <a:pPr defTabSz="457200" eaLnBrk="1" hangingPunct="1"/>
            <a:r>
              <a:rPr lang="en-US" sz="2800" dirty="0">
                <a:solidFill>
                  <a:srgbClr val="0000FF"/>
                </a:solidFill>
                <a:latin typeface="Calibri" charset="0"/>
                <a:ea typeface="ＭＳ Ｐゴシック" charset="-128"/>
                <a:cs typeface="ＭＳ Ｐゴシック" charset="-128"/>
              </a:rPr>
              <a:t>Ed tech        +    wide use    =  “Basic research </a:t>
            </a:r>
            <a:r>
              <a:rPr lang="en-US" sz="2800" i="1" dirty="0">
                <a:solidFill>
                  <a:srgbClr val="0000FF"/>
                </a:solidFill>
                <a:latin typeface="Calibri" charset="0"/>
                <a:ea typeface="ＭＳ Ｐゴシック" charset="-128"/>
                <a:cs typeface="ＭＳ Ｐゴシック" charset="-128"/>
              </a:rPr>
              <a:t>at scale</a:t>
            </a:r>
            <a:r>
              <a:rPr lang="en-US" sz="2800" dirty="0">
                <a:solidFill>
                  <a:srgbClr val="0000FF"/>
                </a:solidFill>
                <a:latin typeface="Calibri" charset="0"/>
                <a:ea typeface="ＭＳ Ｐゴシック" charset="-128"/>
                <a:cs typeface="ＭＳ Ｐゴシック" charset="-128"/>
              </a:rPr>
              <a:t>”</a:t>
            </a:r>
          </a:p>
        </p:txBody>
      </p:sp>
      <p:grpSp>
        <p:nvGrpSpPr>
          <p:cNvPr id="2" name="Group 22"/>
          <p:cNvGrpSpPr/>
          <p:nvPr/>
        </p:nvGrpSpPr>
        <p:grpSpPr>
          <a:xfrm>
            <a:off x="4622800" y="1927225"/>
            <a:ext cx="4267200" cy="1109663"/>
            <a:chOff x="4622800" y="1927225"/>
            <a:chExt cx="4267200" cy="1109663"/>
          </a:xfrm>
        </p:grpSpPr>
        <p:pic>
          <p:nvPicPr>
            <p:cNvPr id="183305" name="Picture 4" descr="LearnLabLogo"/>
            <p:cNvPicPr>
              <a:picLocks noChangeAspect="1" noChangeArrowheads="1"/>
            </p:cNvPicPr>
            <p:nvPr/>
          </p:nvPicPr>
          <p:blipFill>
            <a:blip r:embed="rId7"/>
            <a:srcRect/>
            <a:stretch>
              <a:fillRect/>
            </a:stretch>
          </p:blipFill>
          <p:spPr bwMode="auto">
            <a:xfrm>
              <a:off x="5067300" y="1927225"/>
              <a:ext cx="3822700" cy="1109663"/>
            </a:xfrm>
            <a:prstGeom prst="rect">
              <a:avLst/>
            </a:prstGeom>
            <a:noFill/>
            <a:ln w="9525">
              <a:noFill/>
              <a:miter lim="800000"/>
              <a:headEnd/>
              <a:tailEnd/>
            </a:ln>
          </p:spPr>
        </p:pic>
        <p:sp>
          <p:nvSpPr>
            <p:cNvPr id="183309" name="TextBox 9"/>
            <p:cNvSpPr txBox="1">
              <a:spLocks noChangeArrowheads="1"/>
            </p:cNvSpPr>
            <p:nvPr/>
          </p:nvSpPr>
          <p:spPr bwMode="auto">
            <a:xfrm>
              <a:off x="4622800" y="2286000"/>
              <a:ext cx="533400" cy="525463"/>
            </a:xfrm>
            <a:prstGeom prst="rect">
              <a:avLst/>
            </a:prstGeom>
            <a:noFill/>
            <a:ln w="9525">
              <a:noFill/>
              <a:miter lim="800000"/>
              <a:headEnd/>
              <a:tailEnd/>
            </a:ln>
          </p:spPr>
          <p:txBody>
            <a:bodyPr>
              <a:prstTxWarp prst="textNoShape">
                <a:avLst/>
              </a:prstTxWarp>
              <a:spAutoFit/>
            </a:bodyPr>
            <a:lstStyle/>
            <a:p>
              <a:pPr defTabSz="457200" eaLnBrk="1" hangingPunct="1"/>
              <a:r>
                <a:rPr lang="en-US" sz="2800" dirty="0">
                  <a:solidFill>
                    <a:srgbClr val="0000FF"/>
                  </a:solidFill>
                  <a:latin typeface="Calibri" charset="0"/>
                  <a:ea typeface="ＭＳ Ｐゴシック" charset="-128"/>
                  <a:cs typeface="ＭＳ Ｐゴシック" charset="-128"/>
                </a:rPr>
                <a:t> =</a:t>
              </a:r>
            </a:p>
          </p:txBody>
        </p:sp>
      </p:grpSp>
      <p:sp>
        <p:nvSpPr>
          <p:cNvPr id="183314" name="Rectangle 18"/>
          <p:cNvSpPr>
            <a:spLocks noGrp="1" noChangeArrowheads="1"/>
          </p:cNvSpPr>
          <p:nvPr>
            <p:ph type="title"/>
          </p:nvPr>
        </p:nvSpPr>
        <p:spPr>
          <a:xfrm>
            <a:off x="685800" y="304800"/>
            <a:ext cx="7975600" cy="927100"/>
          </a:xfrm>
        </p:spPr>
        <p:txBody>
          <a:bodyPr>
            <a:noAutofit/>
          </a:bodyPr>
          <a:lstStyle/>
          <a:p>
            <a:pPr algn="l"/>
            <a:r>
              <a:rPr lang="en-US" sz="3200" dirty="0" err="1" smtClean="0">
                <a:latin typeface="Verdana"/>
                <a:cs typeface="Verdana"/>
              </a:rPr>
              <a:t>DataShop</a:t>
            </a:r>
            <a:r>
              <a:rPr lang="en-US" sz="3200" dirty="0" smtClean="0">
                <a:latin typeface="Verdana"/>
                <a:cs typeface="Verdana"/>
              </a:rPr>
              <a:t> was born in </a:t>
            </a:r>
            <a:r>
              <a:rPr lang="en-US" sz="3200" dirty="0" err="1" smtClean="0">
                <a:latin typeface="Verdana"/>
                <a:cs typeface="Verdana"/>
              </a:rPr>
              <a:t>LearnLab</a:t>
            </a:r>
            <a:endParaRPr lang="en-US" sz="3200" i="1" dirty="0">
              <a:latin typeface="Verdana"/>
              <a:cs typeface="Verdana"/>
            </a:endParaRPr>
          </a:p>
        </p:txBody>
      </p:sp>
      <p:grpSp>
        <p:nvGrpSpPr>
          <p:cNvPr id="3" name="Group 21"/>
          <p:cNvGrpSpPr/>
          <p:nvPr/>
        </p:nvGrpSpPr>
        <p:grpSpPr>
          <a:xfrm>
            <a:off x="2641600" y="1892300"/>
            <a:ext cx="2105025" cy="1397000"/>
            <a:chOff x="2641600" y="1892300"/>
            <a:chExt cx="2105025" cy="1397000"/>
          </a:xfrm>
        </p:grpSpPr>
        <p:pic>
          <p:nvPicPr>
            <p:cNvPr id="183319" name="Picture 3" descr="image004[2]"/>
            <p:cNvPicPr>
              <a:picLocks noChangeAspect="1" noChangeArrowheads="1"/>
            </p:cNvPicPr>
            <p:nvPr/>
          </p:nvPicPr>
          <p:blipFill>
            <a:blip r:embed="rId8"/>
            <a:srcRect/>
            <a:stretch>
              <a:fillRect/>
            </a:stretch>
          </p:blipFill>
          <p:spPr bwMode="auto">
            <a:xfrm>
              <a:off x="2930525" y="1892300"/>
              <a:ext cx="1816100" cy="1076325"/>
            </a:xfrm>
            <a:prstGeom prst="rect">
              <a:avLst/>
            </a:prstGeom>
            <a:noFill/>
            <a:ln w="9525">
              <a:noFill/>
              <a:miter lim="800000"/>
              <a:headEnd/>
              <a:tailEnd/>
            </a:ln>
          </p:spPr>
        </p:pic>
        <p:sp>
          <p:nvSpPr>
            <p:cNvPr id="183308" name="TextBox 8"/>
            <p:cNvSpPr txBox="1">
              <a:spLocks noChangeArrowheads="1"/>
            </p:cNvSpPr>
            <p:nvPr/>
          </p:nvSpPr>
          <p:spPr bwMode="auto">
            <a:xfrm>
              <a:off x="2641600" y="2273300"/>
              <a:ext cx="533400" cy="525463"/>
            </a:xfrm>
            <a:prstGeom prst="rect">
              <a:avLst/>
            </a:prstGeom>
            <a:noFill/>
            <a:ln w="9525">
              <a:noFill/>
              <a:miter lim="800000"/>
              <a:headEnd/>
              <a:tailEnd/>
            </a:ln>
          </p:spPr>
          <p:txBody>
            <a:bodyPr>
              <a:prstTxWarp prst="textNoShape">
                <a:avLst/>
              </a:prstTxWarp>
              <a:spAutoFit/>
            </a:bodyPr>
            <a:lstStyle/>
            <a:p>
              <a:pPr defTabSz="457200" eaLnBrk="1" hangingPunct="1"/>
              <a:r>
                <a:rPr lang="en-US" sz="2800" dirty="0">
                  <a:solidFill>
                    <a:srgbClr val="0000FF"/>
                  </a:solidFill>
                  <a:latin typeface="Calibri" charset="0"/>
                  <a:ea typeface="ＭＳ Ｐゴシック" charset="-128"/>
                  <a:cs typeface="ＭＳ Ｐゴシック" charset="-128"/>
                </a:rPr>
                <a:t>+</a:t>
              </a:r>
            </a:p>
          </p:txBody>
        </p:sp>
        <p:pic>
          <p:nvPicPr>
            <p:cNvPr id="183318" name="Picture 4" descr="image003[2]"/>
            <p:cNvPicPr>
              <a:picLocks noChangeAspect="1" noChangeArrowheads="1"/>
            </p:cNvPicPr>
            <p:nvPr/>
          </p:nvPicPr>
          <p:blipFill>
            <a:blip r:embed="rId9"/>
            <a:srcRect l="51015" t="3966" b="61081"/>
            <a:stretch>
              <a:fillRect/>
            </a:stretch>
          </p:blipFill>
          <p:spPr bwMode="auto">
            <a:xfrm>
              <a:off x="3124200" y="2743200"/>
              <a:ext cx="1047750" cy="546100"/>
            </a:xfrm>
            <a:prstGeom prst="rect">
              <a:avLst/>
            </a:prstGeom>
            <a:noFill/>
            <a:ln w="9525">
              <a:noFill/>
              <a:miter lim="800000"/>
              <a:headEnd/>
              <a:tailEnd/>
            </a:ln>
          </p:spPr>
        </p:pic>
      </p:grpSp>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511" y="4253918"/>
            <a:ext cx="2323889" cy="154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85800" y="4216400"/>
            <a:ext cx="1955800" cy="276999"/>
          </a:xfrm>
          <a:prstGeom prst="rect">
            <a:avLst/>
          </a:prstGeom>
          <a:solidFill>
            <a:srgbClr val="C3EAFF"/>
          </a:solidFill>
          <a:ln w="9525">
            <a:noFill/>
            <a:miter lim="800000"/>
            <a:headEnd/>
            <a:tailEnd/>
          </a:ln>
          <a:effectLst/>
        </p:spPr>
        <p:txBody>
          <a:bodyPr wrap="square">
            <a:prstTxWarp prst="textNoShape">
              <a:avLst/>
            </a:prstTxWarp>
            <a:spAutoFit/>
          </a:bodyPr>
          <a:lstStyle/>
          <a:p>
            <a:pPr defTabSz="457200" eaLnBrk="1" fontAlgn="auto" hangingPunct="1">
              <a:spcBef>
                <a:spcPct val="50000"/>
              </a:spcBef>
              <a:spcAft>
                <a:spcPts val="0"/>
              </a:spcAft>
            </a:pPr>
            <a:r>
              <a:rPr lang="en-US" sz="1200" b="1" i="1" kern="0" dirty="0">
                <a:solidFill>
                  <a:srgbClr val="1F497D"/>
                </a:solidFill>
                <a:effectLst>
                  <a:outerShdw blurRad="38100" dist="38100" dir="2700000" algn="tl">
                    <a:srgbClr val="000000"/>
                  </a:outerShdw>
                </a:effectLst>
                <a:latin typeface="75 Helvetica Bold" pitchFamily="-110" charset="0"/>
                <a:ea typeface="Osaka" charset="-128"/>
                <a:cs typeface="Osaka" charset="-128"/>
              </a:rPr>
              <a:t>English</a:t>
            </a:r>
            <a:r>
              <a:rPr lang="en-US" sz="1200" b="1" i="1" kern="0" dirty="0" smtClean="0">
                <a:solidFill>
                  <a:srgbClr val="1F497D"/>
                </a:solidFill>
                <a:effectLst>
                  <a:outerShdw blurRad="38100" dist="38100" dir="2700000" algn="tl">
                    <a:srgbClr val="000000"/>
                  </a:outerShdw>
                </a:effectLst>
                <a:latin typeface="75 Helvetica Bold" pitchFamily="-110" charset="0"/>
                <a:ea typeface="Osaka" charset="-128"/>
                <a:cs typeface="Osaka" charset="-128"/>
              </a:rPr>
              <a:t> Grammar Tutor</a:t>
            </a:r>
            <a:endParaRPr lang="en-US" sz="1200" b="1" i="1" kern="0" dirty="0">
              <a:solidFill>
                <a:srgbClr val="1F497D"/>
              </a:solidFill>
              <a:effectLst>
                <a:outerShdw blurRad="38100" dist="38100" dir="2700000" algn="tl">
                  <a:srgbClr val="000000"/>
                </a:outerShdw>
              </a:effectLst>
              <a:latin typeface="75 Helvetica Bold" pitchFamily="-110" charset="0"/>
              <a:ea typeface="Osaka" charset="-128"/>
              <a:cs typeface="Osaka" charset="-128"/>
            </a:endParaRPr>
          </a:p>
        </p:txBody>
      </p:sp>
      <p:pic>
        <p:nvPicPr>
          <p:cNvPr id="2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5220619"/>
            <a:ext cx="2387600" cy="176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117600" y="5295900"/>
            <a:ext cx="1600200" cy="276999"/>
          </a:xfrm>
          <a:prstGeom prst="rect">
            <a:avLst/>
          </a:prstGeom>
          <a:solidFill>
            <a:srgbClr val="C3EAFF"/>
          </a:solidFill>
          <a:ln w="9525">
            <a:noFill/>
            <a:miter lim="800000"/>
            <a:headEnd/>
            <a:tailEnd/>
          </a:ln>
          <a:effectLst/>
        </p:spPr>
        <p:txBody>
          <a:bodyPr wrap="square">
            <a:prstTxWarp prst="textNoShape">
              <a:avLst/>
            </a:prstTxWarp>
            <a:spAutoFit/>
          </a:bodyPr>
          <a:lstStyle/>
          <a:p>
            <a:pPr defTabSz="457200" eaLnBrk="1" fontAlgn="auto" hangingPunct="1">
              <a:spcBef>
                <a:spcPct val="50000"/>
              </a:spcBef>
              <a:spcAft>
                <a:spcPts val="0"/>
              </a:spcAft>
            </a:pPr>
            <a:r>
              <a:rPr lang="en-US" sz="1200" b="1" i="1" kern="0" dirty="0" smtClean="0">
                <a:solidFill>
                  <a:srgbClr val="1F497D"/>
                </a:solidFill>
                <a:effectLst>
                  <a:outerShdw blurRad="38100" dist="38100" dir="2700000" algn="tl">
                    <a:srgbClr val="000000"/>
                  </a:outerShdw>
                </a:effectLst>
                <a:latin typeface="75 Helvetica Bold" pitchFamily="-110" charset="0"/>
                <a:ea typeface="Osaka" charset="-128"/>
                <a:cs typeface="Osaka" charset="-128"/>
              </a:rPr>
              <a:t>Educational Games</a:t>
            </a:r>
            <a:endParaRPr lang="en-US" sz="1200" b="1" i="1" kern="0" dirty="0">
              <a:solidFill>
                <a:srgbClr val="1F497D"/>
              </a:solidFill>
              <a:effectLst>
                <a:outerShdw blurRad="38100" dist="38100" dir="2700000" algn="tl">
                  <a:srgbClr val="000000"/>
                </a:outerShdw>
              </a:effectLst>
              <a:latin typeface="75 Helvetica Bold" pitchFamily="-110" charset="0"/>
              <a:ea typeface="Osaka" charset="-128"/>
              <a:cs typeface="Osaka" charset="-128"/>
            </a:endParaRPr>
          </a:p>
        </p:txBody>
      </p:sp>
      <p:grpSp>
        <p:nvGrpSpPr>
          <p:cNvPr id="4" name="Group 36"/>
          <p:cNvGrpSpPr>
            <a:grpSpLocks/>
          </p:cNvGrpSpPr>
          <p:nvPr/>
        </p:nvGrpSpPr>
        <p:grpSpPr bwMode="auto">
          <a:xfrm>
            <a:off x="3097213" y="3362325"/>
            <a:ext cx="3008312" cy="2533650"/>
            <a:chOff x="2357" y="8583"/>
            <a:chExt cx="1895" cy="1596"/>
          </a:xfrm>
        </p:grpSpPr>
        <p:sp>
          <p:nvSpPr>
            <p:cNvPr id="31" name="Line 37"/>
            <p:cNvSpPr>
              <a:spLocks noChangeShapeType="1"/>
            </p:cNvSpPr>
            <p:nvPr/>
          </p:nvSpPr>
          <p:spPr bwMode="auto">
            <a:xfrm>
              <a:off x="2728" y="8948"/>
              <a:ext cx="539" cy="456"/>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2" name="Line 38"/>
            <p:cNvSpPr>
              <a:spLocks noChangeShapeType="1"/>
            </p:cNvSpPr>
            <p:nvPr/>
          </p:nvSpPr>
          <p:spPr bwMode="auto">
            <a:xfrm>
              <a:off x="2706" y="9180"/>
              <a:ext cx="554" cy="261"/>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3" name="Line 39"/>
            <p:cNvSpPr>
              <a:spLocks noChangeShapeType="1"/>
            </p:cNvSpPr>
            <p:nvPr/>
          </p:nvSpPr>
          <p:spPr bwMode="auto">
            <a:xfrm>
              <a:off x="2736" y="9357"/>
              <a:ext cx="479" cy="99"/>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4" name="Line 40"/>
            <p:cNvSpPr>
              <a:spLocks noChangeShapeType="1"/>
            </p:cNvSpPr>
            <p:nvPr/>
          </p:nvSpPr>
          <p:spPr bwMode="auto">
            <a:xfrm>
              <a:off x="2684" y="9515"/>
              <a:ext cx="546" cy="46"/>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5" name="Line 41"/>
            <p:cNvSpPr>
              <a:spLocks noChangeShapeType="1"/>
            </p:cNvSpPr>
            <p:nvPr/>
          </p:nvSpPr>
          <p:spPr bwMode="auto">
            <a:xfrm flipV="1">
              <a:off x="2721" y="9636"/>
              <a:ext cx="471" cy="9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6" name="Line 42"/>
            <p:cNvSpPr>
              <a:spLocks noChangeShapeType="1"/>
            </p:cNvSpPr>
            <p:nvPr/>
          </p:nvSpPr>
          <p:spPr bwMode="auto">
            <a:xfrm flipV="1">
              <a:off x="2724" y="9629"/>
              <a:ext cx="565" cy="281"/>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7" name="Line 43"/>
            <p:cNvSpPr>
              <a:spLocks noChangeShapeType="1"/>
            </p:cNvSpPr>
            <p:nvPr/>
          </p:nvSpPr>
          <p:spPr bwMode="auto">
            <a:xfrm flipV="1">
              <a:off x="2706" y="9614"/>
              <a:ext cx="651" cy="523"/>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8" name="Line 44"/>
            <p:cNvSpPr>
              <a:spLocks noChangeShapeType="1"/>
            </p:cNvSpPr>
            <p:nvPr/>
          </p:nvSpPr>
          <p:spPr bwMode="auto">
            <a:xfrm flipH="1">
              <a:off x="3319" y="8940"/>
              <a:ext cx="636" cy="472"/>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39" name="Line 45"/>
            <p:cNvSpPr>
              <a:spLocks noChangeShapeType="1"/>
            </p:cNvSpPr>
            <p:nvPr/>
          </p:nvSpPr>
          <p:spPr bwMode="auto">
            <a:xfrm flipH="1">
              <a:off x="3364" y="9157"/>
              <a:ext cx="606" cy="352"/>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40" name="Line 46"/>
            <p:cNvSpPr>
              <a:spLocks noChangeShapeType="1"/>
            </p:cNvSpPr>
            <p:nvPr/>
          </p:nvSpPr>
          <p:spPr bwMode="auto">
            <a:xfrm flipH="1">
              <a:off x="3319" y="9332"/>
              <a:ext cx="610" cy="229"/>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41" name="Line 47"/>
            <p:cNvSpPr>
              <a:spLocks noChangeShapeType="1"/>
            </p:cNvSpPr>
            <p:nvPr/>
          </p:nvSpPr>
          <p:spPr bwMode="auto">
            <a:xfrm flipH="1">
              <a:off x="3342" y="9546"/>
              <a:ext cx="606" cy="38"/>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42" name="Line 48"/>
            <p:cNvSpPr>
              <a:spLocks noChangeShapeType="1"/>
            </p:cNvSpPr>
            <p:nvPr/>
          </p:nvSpPr>
          <p:spPr bwMode="auto">
            <a:xfrm flipH="1" flipV="1">
              <a:off x="3364" y="9614"/>
              <a:ext cx="577" cy="119"/>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43" name="Line 49"/>
            <p:cNvSpPr>
              <a:spLocks noChangeShapeType="1"/>
            </p:cNvSpPr>
            <p:nvPr/>
          </p:nvSpPr>
          <p:spPr bwMode="auto">
            <a:xfrm flipH="1" flipV="1">
              <a:off x="3319" y="9614"/>
              <a:ext cx="621" cy="314"/>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45" name="Line 50"/>
            <p:cNvSpPr>
              <a:spLocks noChangeShapeType="1"/>
            </p:cNvSpPr>
            <p:nvPr/>
          </p:nvSpPr>
          <p:spPr bwMode="auto">
            <a:xfrm flipH="1" flipV="1">
              <a:off x="3327" y="9643"/>
              <a:ext cx="598" cy="472"/>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46" name="Text Box 51"/>
            <p:cNvSpPr txBox="1">
              <a:spLocks noChangeArrowheads="1"/>
            </p:cNvSpPr>
            <p:nvPr/>
          </p:nvSpPr>
          <p:spPr bwMode="auto">
            <a:xfrm>
              <a:off x="2357" y="8704"/>
              <a:ext cx="823"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b="1" dirty="0">
                  <a:solidFill>
                    <a:srgbClr val="000000"/>
                  </a:solidFill>
                  <a:ea typeface="ＭＳ Ｐゴシック" charset="-128"/>
                  <a:cs typeface="ＭＳ Ｐゴシック" charset="-128"/>
                </a:rPr>
                <a:t>Researchers</a:t>
              </a:r>
            </a:p>
          </p:txBody>
        </p:sp>
        <p:sp>
          <p:nvSpPr>
            <p:cNvPr id="47" name="Oval 52"/>
            <p:cNvSpPr>
              <a:spLocks noChangeArrowheads="1"/>
            </p:cNvSpPr>
            <p:nvPr/>
          </p:nvSpPr>
          <p:spPr bwMode="auto">
            <a:xfrm>
              <a:off x="3873" y="8908"/>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48" name="Oval 53"/>
            <p:cNvSpPr>
              <a:spLocks noChangeArrowheads="1"/>
            </p:cNvSpPr>
            <p:nvPr/>
          </p:nvSpPr>
          <p:spPr bwMode="auto">
            <a:xfrm>
              <a:off x="3873" y="9288"/>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49" name="Oval 54"/>
            <p:cNvSpPr>
              <a:spLocks noChangeArrowheads="1"/>
            </p:cNvSpPr>
            <p:nvPr/>
          </p:nvSpPr>
          <p:spPr bwMode="auto">
            <a:xfrm>
              <a:off x="3873" y="9677"/>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0" name="Oval 55"/>
            <p:cNvSpPr>
              <a:spLocks noChangeArrowheads="1"/>
            </p:cNvSpPr>
            <p:nvPr/>
          </p:nvSpPr>
          <p:spPr bwMode="auto">
            <a:xfrm>
              <a:off x="3873" y="9864"/>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1" name="Oval 56"/>
            <p:cNvSpPr>
              <a:spLocks noChangeArrowheads="1"/>
            </p:cNvSpPr>
            <p:nvPr/>
          </p:nvSpPr>
          <p:spPr bwMode="auto">
            <a:xfrm>
              <a:off x="3873" y="10059"/>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2" name="Oval 57"/>
            <p:cNvSpPr>
              <a:spLocks noChangeArrowheads="1"/>
            </p:cNvSpPr>
            <p:nvPr/>
          </p:nvSpPr>
          <p:spPr bwMode="auto">
            <a:xfrm>
              <a:off x="3124" y="9327"/>
              <a:ext cx="384" cy="384"/>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3" name="Oval 58"/>
            <p:cNvSpPr>
              <a:spLocks noChangeArrowheads="1"/>
            </p:cNvSpPr>
            <p:nvPr/>
          </p:nvSpPr>
          <p:spPr bwMode="auto">
            <a:xfrm>
              <a:off x="2647" y="8909"/>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4" name="Oval 59"/>
            <p:cNvSpPr>
              <a:spLocks noChangeArrowheads="1"/>
            </p:cNvSpPr>
            <p:nvPr/>
          </p:nvSpPr>
          <p:spPr bwMode="auto">
            <a:xfrm>
              <a:off x="2647" y="9289"/>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5" name="Oval 60"/>
            <p:cNvSpPr>
              <a:spLocks noChangeArrowheads="1"/>
            </p:cNvSpPr>
            <p:nvPr/>
          </p:nvSpPr>
          <p:spPr bwMode="auto">
            <a:xfrm>
              <a:off x="2647" y="9865"/>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6" name="Oval 61"/>
            <p:cNvSpPr>
              <a:spLocks noChangeArrowheads="1"/>
            </p:cNvSpPr>
            <p:nvPr/>
          </p:nvSpPr>
          <p:spPr bwMode="auto">
            <a:xfrm>
              <a:off x="2647" y="10060"/>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7" name="Text Box 62"/>
            <p:cNvSpPr txBox="1">
              <a:spLocks noChangeArrowheads="1"/>
            </p:cNvSpPr>
            <p:nvPr/>
          </p:nvSpPr>
          <p:spPr bwMode="auto">
            <a:xfrm>
              <a:off x="3092" y="9353"/>
              <a:ext cx="485" cy="33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dirty="0" smtClean="0">
                  <a:solidFill>
                    <a:srgbClr val="FFFFFF"/>
                  </a:solidFill>
                  <a:ea typeface="ＭＳ Ｐゴシック" charset="-128"/>
                  <a:cs typeface="ＭＳ Ｐゴシック" charset="-128"/>
                </a:rPr>
                <a:t>Learn</a:t>
              </a:r>
              <a:br>
                <a:rPr lang="en-US" sz="1400" b="1" dirty="0" smtClean="0">
                  <a:solidFill>
                    <a:srgbClr val="FFFFFF"/>
                  </a:solidFill>
                  <a:ea typeface="ＭＳ Ｐゴシック" charset="-128"/>
                  <a:cs typeface="ＭＳ Ｐゴシック" charset="-128"/>
                </a:rPr>
              </a:br>
              <a:r>
                <a:rPr lang="en-US" sz="1400" b="1" dirty="0" smtClean="0">
                  <a:solidFill>
                    <a:srgbClr val="FFFFFF"/>
                  </a:solidFill>
                  <a:ea typeface="ＭＳ Ｐゴシック" charset="-128"/>
                  <a:cs typeface="ＭＳ Ｐゴシック" charset="-128"/>
                </a:rPr>
                <a:t>Lab</a:t>
              </a:r>
              <a:endParaRPr lang="en-US" sz="1200" b="1" dirty="0">
                <a:solidFill>
                  <a:srgbClr val="FFFFFF"/>
                </a:solidFill>
                <a:ea typeface="ＭＳ Ｐゴシック" charset="-128"/>
                <a:cs typeface="ＭＳ Ｐゴシック" charset="-128"/>
              </a:endParaRPr>
            </a:p>
          </p:txBody>
        </p:sp>
        <p:sp>
          <p:nvSpPr>
            <p:cNvPr id="58" name="Oval 63"/>
            <p:cNvSpPr>
              <a:spLocks noChangeArrowheads="1"/>
            </p:cNvSpPr>
            <p:nvPr/>
          </p:nvSpPr>
          <p:spPr bwMode="auto">
            <a:xfrm>
              <a:off x="3873" y="9094"/>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59" name="Oval 64"/>
            <p:cNvSpPr>
              <a:spLocks noChangeArrowheads="1"/>
            </p:cNvSpPr>
            <p:nvPr/>
          </p:nvSpPr>
          <p:spPr bwMode="auto">
            <a:xfrm>
              <a:off x="2647" y="9469"/>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60" name="Oval 65"/>
            <p:cNvSpPr>
              <a:spLocks noChangeArrowheads="1"/>
            </p:cNvSpPr>
            <p:nvPr/>
          </p:nvSpPr>
          <p:spPr bwMode="auto">
            <a:xfrm>
              <a:off x="2647" y="9104"/>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61" name="Oval 66"/>
            <p:cNvSpPr>
              <a:spLocks noChangeArrowheads="1"/>
            </p:cNvSpPr>
            <p:nvPr/>
          </p:nvSpPr>
          <p:spPr bwMode="auto">
            <a:xfrm>
              <a:off x="3873" y="9481"/>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62" name="Oval 67"/>
            <p:cNvSpPr>
              <a:spLocks noChangeArrowheads="1"/>
            </p:cNvSpPr>
            <p:nvPr/>
          </p:nvSpPr>
          <p:spPr bwMode="auto">
            <a:xfrm>
              <a:off x="2647" y="9664"/>
              <a:ext cx="127" cy="119"/>
            </a:xfrm>
            <a:prstGeom prst="ellipse">
              <a:avLst/>
            </a:prstGeom>
            <a:solidFill>
              <a:srgbClr val="000099"/>
            </a:solidFill>
            <a:ln w="9525">
              <a:noFill/>
              <a:round/>
              <a:headEnd/>
              <a:tailEnd/>
            </a:ln>
          </p:spPr>
          <p:txBody>
            <a:bodyPr wrap="none" anchor="ctr">
              <a:prstTxWarp prst="textNoShape">
                <a:avLst/>
              </a:prstTxWarp>
            </a:bodyPr>
            <a:lstStyle/>
            <a:p>
              <a:endParaRPr lang="en-US">
                <a:solidFill>
                  <a:srgbClr val="000000"/>
                </a:solidFill>
                <a:ea typeface="ＭＳ Ｐゴシック" charset="-128"/>
                <a:cs typeface="ＭＳ Ｐゴシック" charset="-128"/>
              </a:endParaRPr>
            </a:p>
          </p:txBody>
        </p:sp>
        <p:sp>
          <p:nvSpPr>
            <p:cNvPr id="63" name="Text Box 68"/>
            <p:cNvSpPr txBox="1">
              <a:spLocks noChangeArrowheads="1"/>
            </p:cNvSpPr>
            <p:nvPr/>
          </p:nvSpPr>
          <p:spPr bwMode="auto">
            <a:xfrm>
              <a:off x="2689" y="8583"/>
              <a:ext cx="1325" cy="192"/>
            </a:xfrm>
            <a:prstGeom prst="rect">
              <a:avLst/>
            </a:prstGeom>
            <a:noFill/>
            <a:ln w="9525">
              <a:noFill/>
              <a:miter lim="800000"/>
              <a:headEnd/>
              <a:tailEnd/>
            </a:ln>
          </p:spPr>
          <p:txBody>
            <a:bodyPr>
              <a:prstTxWarp prst="textNoShape">
                <a:avLst/>
              </a:prstTxWarp>
              <a:spAutoFit/>
            </a:bodyPr>
            <a:lstStyle/>
            <a:p>
              <a:pPr>
                <a:spcBef>
                  <a:spcPct val="50000"/>
                </a:spcBef>
              </a:pPr>
              <a:endParaRPr lang="en-US" sz="1400" b="1">
                <a:solidFill>
                  <a:srgbClr val="FF6600"/>
                </a:solidFill>
                <a:ea typeface="ＭＳ Ｐゴシック" charset="-128"/>
                <a:cs typeface="ＭＳ Ｐゴシック" charset="-128"/>
              </a:endParaRPr>
            </a:p>
          </p:txBody>
        </p:sp>
        <p:sp>
          <p:nvSpPr>
            <p:cNvPr id="64" name="Text Box 69"/>
            <p:cNvSpPr txBox="1">
              <a:spLocks noChangeArrowheads="1"/>
            </p:cNvSpPr>
            <p:nvPr/>
          </p:nvSpPr>
          <p:spPr bwMode="auto">
            <a:xfrm>
              <a:off x="3573" y="8720"/>
              <a:ext cx="679"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solidFill>
                    <a:srgbClr val="000000"/>
                  </a:solidFill>
                  <a:ea typeface="ＭＳ Ｐゴシック" charset="-128"/>
                  <a:cs typeface="ＭＳ Ｐゴシック" charset="-128"/>
                </a:rPr>
                <a:t>Schools</a:t>
              </a:r>
            </a:p>
          </p:txBody>
        </p:sp>
      </p:grpSp>
      <p:sp>
        <p:nvSpPr>
          <p:cNvPr id="65" name="Rectangle 64"/>
          <p:cNvSpPr/>
          <p:nvPr/>
        </p:nvSpPr>
        <p:spPr>
          <a:xfrm>
            <a:off x="6074100" y="3594100"/>
            <a:ext cx="2866700" cy="400110"/>
          </a:xfrm>
          <a:prstGeom prst="rect">
            <a:avLst/>
          </a:prstGeom>
        </p:spPr>
        <p:txBody>
          <a:bodyPr wrap="square">
            <a:spAutoFit/>
          </a:bodyPr>
          <a:lstStyle/>
          <a:p>
            <a:r>
              <a:rPr lang="en-US" sz="2000" dirty="0" smtClean="0">
                <a:solidFill>
                  <a:srgbClr val="000000"/>
                </a:solidFill>
                <a:latin typeface="Verdana" charset="0"/>
              </a:rPr>
              <a:t>NSF: $47M, 2004-15</a:t>
            </a:r>
            <a:endParaRPr lang="en-US" sz="2000" dirty="0">
              <a:solidFill>
                <a:srgbClr val="000000"/>
              </a:solidFill>
              <a:latin typeface="Verdana" charset="0"/>
            </a:endParaRPr>
          </a:p>
        </p:txBody>
      </p:sp>
      <p:pic>
        <p:nvPicPr>
          <p:cNvPr id="67" name="Picture 5"/>
          <p:cNvPicPr>
            <a:picLocks noChangeAspect="1" noChangeArrowheads="1"/>
          </p:cNvPicPr>
          <p:nvPr/>
        </p:nvPicPr>
        <p:blipFill rotWithShape="1">
          <a:blip r:embed="rId12"/>
          <a:srcRect t="3196" r="62946" b="87030"/>
          <a:stretch/>
        </p:blipFill>
        <p:spPr bwMode="auto">
          <a:xfrm>
            <a:off x="6164580" y="5779608"/>
            <a:ext cx="2311400" cy="451853"/>
          </a:xfrm>
          <a:prstGeom prst="rect">
            <a:avLst/>
          </a:prstGeom>
          <a:noFill/>
          <a:ln w="12700">
            <a:noFill/>
            <a:miter lim="800000"/>
            <a:headEnd/>
            <a:tailEnd/>
          </a:ln>
        </p:spPr>
      </p:pic>
      <p:sp>
        <p:nvSpPr>
          <p:cNvPr id="66" name="Rectangle 65"/>
          <p:cNvSpPr/>
          <p:nvPr/>
        </p:nvSpPr>
        <p:spPr bwMode="auto">
          <a:xfrm>
            <a:off x="6016447" y="5096208"/>
            <a:ext cx="2883134" cy="1280989"/>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charset="0"/>
            </a:endParaRPr>
          </a:p>
        </p:txBody>
      </p:sp>
      <p:sp>
        <p:nvSpPr>
          <p:cNvPr id="68" name="Rectangle 67"/>
          <p:cNvSpPr/>
          <p:nvPr/>
        </p:nvSpPr>
        <p:spPr>
          <a:xfrm>
            <a:off x="6082565" y="4203705"/>
            <a:ext cx="2866700" cy="1938992"/>
          </a:xfrm>
          <a:prstGeom prst="rect">
            <a:avLst/>
          </a:prstGeom>
        </p:spPr>
        <p:txBody>
          <a:bodyPr wrap="square">
            <a:spAutoFit/>
          </a:bodyPr>
          <a:lstStyle/>
          <a:p>
            <a:r>
              <a:rPr lang="en-US" sz="2000" dirty="0" smtClean="0">
                <a:solidFill>
                  <a:srgbClr val="000000"/>
                </a:solidFill>
                <a:latin typeface="Verdana" charset="0"/>
              </a:rPr>
              <a:t>&gt; 360 </a:t>
            </a:r>
            <a:r>
              <a:rPr lang="en-US" sz="2000" i="1" dirty="0" smtClean="0">
                <a:solidFill>
                  <a:srgbClr val="000000"/>
                </a:solidFill>
                <a:latin typeface="Verdana" charset="0"/>
              </a:rPr>
              <a:t>in vivo</a:t>
            </a:r>
            <a:r>
              <a:rPr lang="en-US" sz="2000" dirty="0" smtClean="0">
                <a:solidFill>
                  <a:srgbClr val="000000"/>
                </a:solidFill>
                <a:latin typeface="Verdana" charset="0"/>
              </a:rPr>
              <a:t> experiments</a:t>
            </a:r>
          </a:p>
          <a:p>
            <a:endParaRPr lang="en-US" sz="2000" dirty="0" smtClean="0">
              <a:solidFill>
                <a:srgbClr val="000000"/>
              </a:solidFill>
              <a:latin typeface="Verdana" charset="0"/>
            </a:endParaRPr>
          </a:p>
          <a:p>
            <a:r>
              <a:rPr lang="en-US" sz="2000" dirty="0" smtClean="0">
                <a:solidFill>
                  <a:srgbClr val="000000"/>
                </a:solidFill>
                <a:latin typeface="Verdana" charset="0"/>
              </a:rPr>
              <a:t>&gt; 1650 </a:t>
            </a:r>
            <a:r>
              <a:rPr lang="en-US" sz="2000" dirty="0" err="1" smtClean="0">
                <a:solidFill>
                  <a:srgbClr val="000000"/>
                </a:solidFill>
                <a:latin typeface="Verdana" charset="0"/>
              </a:rPr>
              <a:t>ed</a:t>
            </a:r>
            <a:r>
              <a:rPr lang="en-US" sz="2000" dirty="0" smtClean="0">
                <a:solidFill>
                  <a:srgbClr val="000000"/>
                </a:solidFill>
                <a:latin typeface="Verdana" charset="0"/>
              </a:rPr>
              <a:t> </a:t>
            </a:r>
            <a:r>
              <a:rPr lang="en-US" sz="2000" dirty="0">
                <a:solidFill>
                  <a:srgbClr val="000000"/>
                </a:solidFill>
                <a:latin typeface="Verdana" charset="0"/>
              </a:rPr>
              <a:t>tech data sets in </a:t>
            </a:r>
            <a:r>
              <a:rPr lang="en-US" sz="2000" dirty="0" err="1">
                <a:solidFill>
                  <a:srgbClr val="000000"/>
                </a:solidFill>
                <a:latin typeface="Verdana" charset="0"/>
              </a:rPr>
              <a:t>DataShop</a:t>
            </a:r>
            <a:endParaRPr lang="en-US" sz="2000" dirty="0">
              <a:solidFill>
                <a:srgbClr val="000000"/>
              </a:solidFill>
              <a:latin typeface="Verdana" charset="0"/>
            </a:endParaRPr>
          </a:p>
          <a:p>
            <a:endParaRPr lang="en-US" sz="2000" dirty="0">
              <a:solidFill>
                <a:srgbClr val="000000"/>
              </a:solidFill>
              <a:latin typeface="Verdana" charset="0"/>
            </a:endParaRPr>
          </a:p>
        </p:txBody>
      </p:sp>
      <p:pic>
        <p:nvPicPr>
          <p:cNvPr id="69" name="Picture 17" descr="head"/>
          <p:cNvPicPr>
            <a:picLocks noChangeAspect="1" noChangeArrowheads="1"/>
          </p:cNvPicPr>
          <p:nvPr/>
        </p:nvPicPr>
        <p:blipFill>
          <a:blip r:embed="rId13"/>
          <a:srcRect l="1350" r="80173"/>
          <a:stretch>
            <a:fillRect/>
          </a:stretch>
        </p:blipFill>
        <p:spPr bwMode="auto">
          <a:xfrm>
            <a:off x="5956301" y="3276595"/>
            <a:ext cx="850900" cy="889000"/>
          </a:xfrm>
          <a:prstGeom prst="rect">
            <a:avLst/>
          </a:prstGeom>
          <a:noFill/>
        </p:spPr>
      </p:pic>
    </p:spTree>
    <p:custDataLst>
      <p:tags r:id="rId1"/>
    </p:custDataLst>
    <p:extLst>
      <p:ext uri="{BB962C8B-B14F-4D97-AF65-F5344CB8AC3E}">
        <p14:creationId xmlns:p14="http://schemas.microsoft.com/office/powerpoint/2010/main" val="3900880631"/>
      </p:ext>
    </p:extLst>
  </p:cSld>
  <p:clrMapOvr>
    <a:masterClrMapping/>
  </p:clrMapOvr>
  <p:transition xmlns:p14="http://schemas.microsoft.com/office/powerpoint/2010/main" advTm="5896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Travel through Time!</a:t>
            </a:r>
            <a:endParaRPr lang="en-US" dirty="0"/>
          </a:p>
        </p:txBody>
      </p:sp>
      <p:sp>
        <p:nvSpPr>
          <p:cNvPr id="3" name="Content Placeholder 2"/>
          <p:cNvSpPr>
            <a:spLocks noGrp="1"/>
          </p:cNvSpPr>
          <p:nvPr>
            <p:ph idx="1"/>
          </p:nvPr>
        </p:nvSpPr>
        <p:spPr>
          <a:xfrm>
            <a:off x="685800" y="1981200"/>
            <a:ext cx="8294596" cy="4114800"/>
          </a:xfrm>
        </p:spPr>
        <p:txBody>
          <a:bodyPr/>
          <a:lstStyle/>
          <a:p>
            <a:r>
              <a:rPr lang="en-US" dirty="0" smtClean="0"/>
              <a:t>Before 2008: Getting to </a:t>
            </a:r>
            <a:r>
              <a:rPr lang="en-US" dirty="0" err="1" smtClean="0"/>
              <a:t>DataShop</a:t>
            </a:r>
            <a:endParaRPr lang="en-US" dirty="0" smtClean="0"/>
          </a:p>
          <a:p>
            <a:r>
              <a:rPr lang="en-US" dirty="0" smtClean="0"/>
              <a:t>2008 paper: </a:t>
            </a:r>
            <a:r>
              <a:rPr lang="en-US" dirty="0" err="1" smtClean="0"/>
              <a:t>DataShop</a:t>
            </a:r>
            <a:r>
              <a:rPr lang="en-US" dirty="0" smtClean="0"/>
              <a:t> </a:t>
            </a:r>
            <a:r>
              <a:rPr lang="en-US" dirty="0"/>
              <a:t>emerges</a:t>
            </a:r>
            <a:endParaRPr lang="en-US" dirty="0" smtClean="0"/>
          </a:p>
          <a:p>
            <a:r>
              <a:rPr lang="en-US" dirty="0" smtClean="0"/>
              <a:t>After 2008: Closing-the-loop, </a:t>
            </a:r>
            <a:r>
              <a:rPr lang="en-US" dirty="0" err="1" smtClean="0"/>
              <a:t>LearnSphere</a:t>
            </a:r>
            <a:endParaRPr lang="en-US" dirty="0" smtClean="0"/>
          </a:p>
          <a:p>
            <a:r>
              <a:rPr lang="en-US" dirty="0" smtClean="0"/>
              <a:t>After 2018:</a:t>
            </a:r>
            <a:r>
              <a:rPr lang="en-US" dirty="0"/>
              <a:t> </a:t>
            </a:r>
            <a:r>
              <a:rPr lang="en-US" dirty="0" smtClean="0"/>
              <a:t>Computational models to scale</a:t>
            </a:r>
          </a:p>
        </p:txBody>
      </p:sp>
      <p:sp>
        <p:nvSpPr>
          <p:cNvPr id="4" name="Rectangle 3"/>
          <p:cNvSpPr/>
          <p:nvPr/>
        </p:nvSpPr>
        <p:spPr bwMode="auto">
          <a:xfrm>
            <a:off x="538338" y="2457333"/>
            <a:ext cx="7958667" cy="573852"/>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7573764"/>
      </p:ext>
    </p:extLst>
  </p:cSld>
  <p:clrMapOvr>
    <a:masterClrMapping/>
  </p:clrMapOvr>
  <mc:AlternateContent xmlns:mc="http://schemas.openxmlformats.org/markup-compatibility/2006">
    <mc:Choice xmlns:p14="http://schemas.microsoft.com/office/powerpoint/2010/main" Requires="p14">
      <p:transition spd="slow" p14:dur="2000" advTm="5717"/>
    </mc:Choice>
    <mc:Fallback>
      <p:transition xmlns:p14="http://schemas.microsoft.com/office/powerpoint/2010/main" spd="slow" advTm="5717"/>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685800" y="1049236"/>
            <a:ext cx="7772400" cy="5046764"/>
          </a:xfrm>
        </p:spPr>
        <p:txBody>
          <a:bodyPr/>
          <a:lstStyle/>
          <a:p>
            <a:pPr marL="0" indent="0">
              <a:buNone/>
            </a:pPr>
            <a:r>
              <a:rPr lang="en-US" i="1" dirty="0" smtClean="0">
                <a:solidFill>
                  <a:schemeClr val="tx2"/>
                </a:solidFill>
              </a:rPr>
              <a:t>Award paper</a:t>
            </a:r>
            <a:br>
              <a:rPr lang="en-US" i="1" dirty="0" smtClean="0">
                <a:solidFill>
                  <a:schemeClr val="tx2"/>
                </a:solidFill>
              </a:rPr>
            </a:br>
            <a:r>
              <a:rPr lang="en-US" sz="2400" dirty="0" smtClean="0"/>
              <a:t>Koedinger</a:t>
            </a:r>
            <a:r>
              <a:rPr lang="en-US" sz="2400" dirty="0"/>
              <a:t>, Cunningham, </a:t>
            </a:r>
            <a:r>
              <a:rPr lang="en-US" sz="2400" dirty="0" err="1"/>
              <a:t>Skogsholm</a:t>
            </a:r>
            <a:r>
              <a:rPr lang="en-US" sz="2400" dirty="0"/>
              <a:t>, &amp; </a:t>
            </a:r>
            <a:r>
              <a:rPr lang="en-US" sz="2400" dirty="0" err="1" smtClean="0"/>
              <a:t>Leber</a:t>
            </a:r>
            <a:r>
              <a:rPr lang="en-US" sz="2400" dirty="0" smtClean="0"/>
              <a:t> (2008). An </a:t>
            </a:r>
            <a:r>
              <a:rPr lang="en-US" sz="2400" dirty="0"/>
              <a:t>open repository and analysis tools for fine-grained, longitudinal learner </a:t>
            </a:r>
            <a:r>
              <a:rPr lang="en-US" sz="2400" dirty="0" smtClean="0"/>
              <a:t>data.  Proceedings of EDM2008</a:t>
            </a:r>
            <a:r>
              <a:rPr lang="en-US" sz="2400" dirty="0"/>
              <a:t>. </a:t>
            </a:r>
          </a:p>
          <a:p>
            <a:pPr marL="0" indent="0">
              <a:buNone/>
            </a:pPr>
            <a:endParaRPr lang="en-US" dirty="0" smtClean="0"/>
          </a:p>
          <a:p>
            <a:pPr marL="0" indent="0">
              <a:buNone/>
            </a:pPr>
            <a:r>
              <a:rPr lang="en-US" i="1" dirty="0" smtClean="0">
                <a:solidFill>
                  <a:srgbClr val="FFFF00"/>
                </a:solidFill>
              </a:rPr>
              <a:t>Closely related follow up </a:t>
            </a:r>
          </a:p>
          <a:p>
            <a:pPr marL="0" indent="0">
              <a:buNone/>
            </a:pPr>
            <a:r>
              <a:rPr lang="en-US" sz="2400" dirty="0" smtClean="0"/>
              <a:t>Koedinger</a:t>
            </a:r>
            <a:r>
              <a:rPr lang="en-US" sz="2400" dirty="0"/>
              <a:t>, </a:t>
            </a:r>
            <a:r>
              <a:rPr lang="en-US" sz="2400" dirty="0" smtClean="0"/>
              <a:t>Baker</a:t>
            </a:r>
            <a:r>
              <a:rPr lang="en-US" sz="2400" dirty="0"/>
              <a:t>, </a:t>
            </a:r>
            <a:r>
              <a:rPr lang="en-US" sz="2400" dirty="0" smtClean="0"/>
              <a:t>Cunningham, </a:t>
            </a:r>
            <a:r>
              <a:rPr lang="en-US" sz="2400" dirty="0" err="1" smtClean="0"/>
              <a:t>Skogsholm</a:t>
            </a:r>
            <a:r>
              <a:rPr lang="en-US" sz="2400" dirty="0"/>
              <a:t>, </a:t>
            </a:r>
            <a:r>
              <a:rPr lang="en-US" sz="2400" dirty="0" err="1" smtClean="0"/>
              <a:t>Leber</a:t>
            </a:r>
            <a:r>
              <a:rPr lang="en-US" sz="2400" dirty="0"/>
              <a:t>, </a:t>
            </a:r>
            <a:r>
              <a:rPr lang="en-US" sz="2400" dirty="0" smtClean="0"/>
              <a:t>&amp; Stamper </a:t>
            </a:r>
            <a:r>
              <a:rPr lang="en-US" sz="2400" dirty="0"/>
              <a:t>(2010). </a:t>
            </a:r>
            <a:r>
              <a:rPr lang="en-US" sz="2400" dirty="0" smtClean="0"/>
              <a:t>A </a:t>
            </a:r>
            <a:r>
              <a:rPr lang="en-US" sz="2400" dirty="0"/>
              <a:t>data repository for the EDM community: The PSLC </a:t>
            </a:r>
            <a:r>
              <a:rPr lang="en-US" sz="2400" dirty="0" err="1"/>
              <a:t>DataShop</a:t>
            </a:r>
            <a:r>
              <a:rPr lang="en-US" sz="2400" dirty="0"/>
              <a:t>. </a:t>
            </a:r>
            <a:r>
              <a:rPr lang="en-US" sz="2400" i="1" dirty="0"/>
              <a:t>Handbook of educational data </a:t>
            </a:r>
            <a:r>
              <a:rPr lang="en-US" sz="2400" i="1" dirty="0" smtClean="0"/>
              <a:t>mining</a:t>
            </a:r>
            <a:r>
              <a:rPr lang="en-US" i="1" dirty="0" smtClean="0"/>
              <a:t>.</a:t>
            </a:r>
            <a:endParaRPr lang="en-US" dirty="0"/>
          </a:p>
        </p:txBody>
      </p:sp>
    </p:spTree>
    <p:extLst>
      <p:ext uri="{BB962C8B-B14F-4D97-AF65-F5344CB8AC3E}">
        <p14:creationId xmlns:p14="http://schemas.microsoft.com/office/powerpoint/2010/main" val="4136383241"/>
      </p:ext>
    </p:extLst>
  </p:cSld>
  <p:clrMapOvr>
    <a:masterClrMapping/>
  </p:clrMapOvr>
  <mc:AlternateContent xmlns:mc="http://schemas.openxmlformats.org/markup-compatibility/2006">
    <mc:Choice xmlns:p14="http://schemas.microsoft.com/office/powerpoint/2010/main" Requires="p14">
      <p:transition spd="slow" p14:dur="2000" advTm="2569"/>
    </mc:Choice>
    <mc:Fallback>
      <p:transition xmlns:p14="http://schemas.microsoft.com/office/powerpoint/2010/main" spd="slow" advTm="2569"/>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500" y="302494"/>
            <a:ext cx="7772400" cy="1143000"/>
          </a:xfrm>
        </p:spPr>
        <p:txBody>
          <a:bodyPr/>
          <a:lstStyle/>
          <a:p>
            <a:r>
              <a:rPr lang="en-US" dirty="0" smtClean="0"/>
              <a:t>2008 paper</a:t>
            </a:r>
            <a:endParaRPr lang="en-US" dirty="0"/>
          </a:p>
        </p:txBody>
      </p:sp>
      <p:pic>
        <p:nvPicPr>
          <p:cNvPr id="5" name="Picture 4"/>
          <p:cNvPicPr>
            <a:picLocks noChangeAspect="1"/>
          </p:cNvPicPr>
          <p:nvPr/>
        </p:nvPicPr>
        <p:blipFill>
          <a:blip r:embed="rId3"/>
          <a:stretch>
            <a:fillRect/>
          </a:stretch>
        </p:blipFill>
        <p:spPr>
          <a:xfrm>
            <a:off x="784642" y="1391200"/>
            <a:ext cx="5829102" cy="4385705"/>
          </a:xfrm>
          <a:prstGeom prst="rect">
            <a:avLst/>
          </a:prstGeom>
        </p:spPr>
      </p:pic>
      <p:pic>
        <p:nvPicPr>
          <p:cNvPr id="7" name="Picture 6"/>
          <p:cNvPicPr>
            <a:picLocks noChangeAspect="1"/>
          </p:cNvPicPr>
          <p:nvPr/>
        </p:nvPicPr>
        <p:blipFill>
          <a:blip r:embed="rId4"/>
          <a:stretch>
            <a:fillRect/>
          </a:stretch>
        </p:blipFill>
        <p:spPr>
          <a:xfrm>
            <a:off x="946253" y="1510983"/>
            <a:ext cx="6152101" cy="4641503"/>
          </a:xfrm>
          <a:prstGeom prst="rect">
            <a:avLst/>
          </a:prstGeom>
        </p:spPr>
      </p:pic>
      <p:pic>
        <p:nvPicPr>
          <p:cNvPr id="8" name="Picture 7"/>
          <p:cNvPicPr>
            <a:picLocks noChangeAspect="1"/>
          </p:cNvPicPr>
          <p:nvPr/>
        </p:nvPicPr>
        <p:blipFill>
          <a:blip r:embed="rId5"/>
          <a:stretch>
            <a:fillRect/>
          </a:stretch>
        </p:blipFill>
        <p:spPr>
          <a:xfrm>
            <a:off x="1145464" y="1747236"/>
            <a:ext cx="6631687" cy="3970761"/>
          </a:xfrm>
          <a:prstGeom prst="rect">
            <a:avLst/>
          </a:prstGeom>
        </p:spPr>
      </p:pic>
    </p:spTree>
    <p:custDataLst>
      <p:tags r:id="rId1"/>
    </p:custDataLst>
    <p:extLst>
      <p:ext uri="{BB962C8B-B14F-4D97-AF65-F5344CB8AC3E}">
        <p14:creationId xmlns:p14="http://schemas.microsoft.com/office/powerpoint/2010/main" val="2652646665"/>
      </p:ext>
    </p:extLst>
  </p:cSld>
  <p:clrMapOvr>
    <a:masterClrMapping/>
  </p:clrMapOvr>
  <mc:AlternateContent xmlns:mc="http://schemas.openxmlformats.org/markup-compatibility/2006">
    <mc:Choice xmlns:p14="http://schemas.microsoft.com/office/powerpoint/2010/main" Requires="p14">
      <p:transition spd="slow" p14:dur="2000" advTm="77399"/>
    </mc:Choice>
    <mc:Fallback>
      <p:transition xmlns:p14="http://schemas.microsoft.com/office/powerpoint/2010/main" spd="slow" advTm="773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986" name="Rectangle 2"/>
          <p:cNvSpPr>
            <a:spLocks noGrp="1" noChangeArrowheads="1"/>
          </p:cNvSpPr>
          <p:nvPr>
            <p:ph type="title"/>
          </p:nvPr>
        </p:nvSpPr>
        <p:spPr>
          <a:xfrm>
            <a:off x="381000" y="0"/>
            <a:ext cx="8153400" cy="927100"/>
          </a:xfrm>
        </p:spPr>
        <p:txBody>
          <a:bodyPr/>
          <a:lstStyle/>
          <a:p>
            <a:r>
              <a:rPr lang="en-US" sz="2400"/>
              <a:t>Example activity generating </a:t>
            </a:r>
            <a:r>
              <a:rPr lang="ja-JP" altLang="en-US" sz="2400">
                <a:latin typeface="Arial"/>
              </a:rPr>
              <a:t>“</a:t>
            </a:r>
            <a:r>
              <a:rPr lang="en-US" sz="2400"/>
              <a:t>click stream</a:t>
            </a:r>
            <a:r>
              <a:rPr lang="ja-JP" altLang="en-US" sz="2400">
                <a:latin typeface="Arial"/>
              </a:rPr>
              <a:t>”</a:t>
            </a:r>
            <a:r>
              <a:rPr lang="en-US" sz="2400"/>
              <a:t> data</a:t>
            </a:r>
            <a:endParaRPr lang="en-US" sz="2800">
              <a:solidFill>
                <a:schemeClr val="tx1"/>
              </a:solidFill>
            </a:endParaRPr>
          </a:p>
        </p:txBody>
      </p:sp>
      <p:sp>
        <p:nvSpPr>
          <p:cNvPr id="1833987" name="Rectangle 3"/>
          <p:cNvSpPr>
            <a:spLocks noGrp="1" noChangeArrowheads="1"/>
          </p:cNvSpPr>
          <p:nvPr>
            <p:ph type="body" sz="half" idx="2"/>
          </p:nvPr>
        </p:nvSpPr>
        <p:spPr>
          <a:xfrm>
            <a:off x="685800" y="4125913"/>
            <a:ext cx="7772400" cy="1970087"/>
          </a:xfrm>
          <a:noFill/>
          <a:ln/>
        </p:spPr>
        <p:txBody>
          <a:bodyPr lIns="91440" tIns="45720" rIns="91440" bIns="45720"/>
          <a:lstStyle/>
          <a:p>
            <a:pPr>
              <a:lnSpc>
                <a:spcPct val="90000"/>
              </a:lnSpc>
            </a:pPr>
            <a:r>
              <a:rPr lang="en-US" sz="1400"/>
              <a:t>Geometry Cognitive Tutor: </a:t>
            </a:r>
            <a:r>
              <a:rPr lang="ja-JP" altLang="en-US" sz="1400">
                <a:latin typeface="Arial"/>
              </a:rPr>
              <a:t>“</a:t>
            </a:r>
            <a:r>
              <a:rPr lang="en-US" sz="1400"/>
              <a:t>Making Cans</a:t>
            </a:r>
            <a:r>
              <a:rPr lang="ja-JP" altLang="en-US" sz="1400">
                <a:latin typeface="Arial"/>
              </a:rPr>
              <a:t>”</a:t>
            </a:r>
            <a:r>
              <a:rPr lang="en-US" sz="1400"/>
              <a:t> problem</a:t>
            </a:r>
          </a:p>
          <a:p>
            <a:pPr lvl="1">
              <a:lnSpc>
                <a:spcPct val="90000"/>
              </a:lnSpc>
            </a:pPr>
            <a:r>
              <a:rPr lang="en-US" sz="1200"/>
              <a:t>Find the area of scrap metal left over after removing a circular area (the end of a can) from a metal square. </a:t>
            </a:r>
          </a:p>
          <a:p>
            <a:pPr lvl="1">
              <a:lnSpc>
                <a:spcPct val="90000"/>
              </a:lnSpc>
            </a:pPr>
            <a:r>
              <a:rPr lang="en-US" sz="1200"/>
              <a:t>Student enters values in worksheet </a:t>
            </a:r>
          </a:p>
          <a:p>
            <a:pPr>
              <a:lnSpc>
                <a:spcPct val="90000"/>
              </a:lnSpc>
            </a:pPr>
            <a:r>
              <a:rPr lang="en-US" sz="1400"/>
              <a:t>Tutor provides feedback &amp; instruction</a:t>
            </a:r>
          </a:p>
          <a:p>
            <a:pPr lvl="1">
              <a:lnSpc>
                <a:spcPct val="90000"/>
              </a:lnSpc>
            </a:pPr>
            <a:r>
              <a:rPr lang="en-US" sz="1200"/>
              <a:t>Records student</a:t>
            </a:r>
            <a:r>
              <a:rPr lang="ja-JP" altLang="en-US" sz="1200">
                <a:latin typeface="Arial"/>
              </a:rPr>
              <a:t>’</a:t>
            </a:r>
            <a:r>
              <a:rPr lang="en-US" sz="1200"/>
              <a:t>s actions &amp; tutor responses</a:t>
            </a:r>
          </a:p>
          <a:p>
            <a:pPr>
              <a:lnSpc>
                <a:spcPct val="90000"/>
              </a:lnSpc>
            </a:pPr>
            <a:r>
              <a:rPr lang="en-US" sz="1400"/>
              <a:t>Logs stored in files on school server or database at Carnegie Learning</a:t>
            </a:r>
          </a:p>
          <a:p>
            <a:pPr lvl="1">
              <a:lnSpc>
                <a:spcPct val="90000"/>
              </a:lnSpc>
            </a:pPr>
            <a:r>
              <a:rPr lang="en-US" sz="1200"/>
              <a:t>Later imported into DataShop</a:t>
            </a:r>
          </a:p>
        </p:txBody>
      </p:sp>
      <p:pic>
        <p:nvPicPr>
          <p:cNvPr id="1833988" name="Picture 0" descr="making-cans.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36658"/>
          <a:stretch>
            <a:fillRect/>
          </a:stretch>
        </p:blipFill>
        <p:spPr>
          <a:xfrm>
            <a:off x="0" y="774700"/>
            <a:ext cx="8788400" cy="3073400"/>
          </a:xfrm>
          <a:ln/>
        </p:spPr>
      </p:pic>
    </p:spTree>
    <p:extLst>
      <p:ext uri="{BB962C8B-B14F-4D97-AF65-F5344CB8AC3E}">
        <p14:creationId xmlns:p14="http://schemas.microsoft.com/office/powerpoint/2010/main" val="1870407773"/>
      </p:ext>
    </p:extLst>
  </p:cSld>
  <p:clrMapOvr>
    <a:masterClrMapping/>
  </p:clrMapOvr>
  <mc:AlternateContent xmlns:mc="http://schemas.openxmlformats.org/markup-compatibility/2006">
    <mc:Choice xmlns:p14="http://schemas.microsoft.com/office/powerpoint/2010/main" Requires="p14">
      <p:transition spd="slow" p14:dur="2000" advTm="6504"/>
    </mc:Choice>
    <mc:Fallback>
      <p:transition xmlns:p14="http://schemas.microsoft.com/office/powerpoint/2010/main" spd="slow" advTm="6504"/>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685800" y="1049236"/>
            <a:ext cx="7772400" cy="5046764"/>
          </a:xfrm>
        </p:spPr>
        <p:txBody>
          <a:bodyPr/>
          <a:lstStyle/>
          <a:p>
            <a:pPr marL="0" indent="0">
              <a:buNone/>
            </a:pPr>
            <a:r>
              <a:rPr lang="en-US" i="1" dirty="0" smtClean="0">
                <a:solidFill>
                  <a:schemeClr val="tx2"/>
                </a:solidFill>
              </a:rPr>
              <a:t>Award paper</a:t>
            </a:r>
            <a:br>
              <a:rPr lang="en-US" i="1" dirty="0" smtClean="0">
                <a:solidFill>
                  <a:schemeClr val="tx2"/>
                </a:solidFill>
              </a:rPr>
            </a:br>
            <a:r>
              <a:rPr lang="en-US" sz="2400" dirty="0" smtClean="0"/>
              <a:t>Koedinger</a:t>
            </a:r>
            <a:r>
              <a:rPr lang="en-US" sz="2400" dirty="0"/>
              <a:t>, Cunningham, </a:t>
            </a:r>
            <a:r>
              <a:rPr lang="en-US" sz="2400" dirty="0" err="1"/>
              <a:t>Skogsholm</a:t>
            </a:r>
            <a:r>
              <a:rPr lang="en-US" sz="2400" dirty="0"/>
              <a:t>, &amp; </a:t>
            </a:r>
            <a:r>
              <a:rPr lang="en-US" sz="2400" dirty="0" err="1" smtClean="0"/>
              <a:t>Leber</a:t>
            </a:r>
            <a:r>
              <a:rPr lang="en-US" sz="2400" dirty="0" smtClean="0"/>
              <a:t> (2008). An </a:t>
            </a:r>
            <a:r>
              <a:rPr lang="en-US" sz="2400" dirty="0"/>
              <a:t>open repository and analysis tools for fine-grained, longitudinal learner </a:t>
            </a:r>
            <a:r>
              <a:rPr lang="en-US" sz="2400" dirty="0" smtClean="0"/>
              <a:t>data.  </a:t>
            </a:r>
            <a:r>
              <a:rPr lang="en-US" sz="2400" i="1" dirty="0" smtClean="0"/>
              <a:t>Proceedings of EDM2008</a:t>
            </a:r>
            <a:r>
              <a:rPr lang="en-US" sz="2400" dirty="0"/>
              <a:t>. </a:t>
            </a:r>
          </a:p>
          <a:p>
            <a:pPr marL="0" indent="0">
              <a:buNone/>
            </a:pPr>
            <a:endParaRPr lang="en-US" dirty="0" smtClean="0"/>
          </a:p>
          <a:p>
            <a:pPr marL="0" indent="0">
              <a:buNone/>
            </a:pPr>
            <a:r>
              <a:rPr lang="en-US" i="1" dirty="0" smtClean="0">
                <a:solidFill>
                  <a:srgbClr val="FFFF00"/>
                </a:solidFill>
              </a:rPr>
              <a:t>Closely related follow up </a:t>
            </a:r>
          </a:p>
          <a:p>
            <a:pPr marL="0" indent="0">
              <a:buNone/>
            </a:pPr>
            <a:r>
              <a:rPr lang="en-US" sz="2400" dirty="0" smtClean="0"/>
              <a:t>Koedinger</a:t>
            </a:r>
            <a:r>
              <a:rPr lang="en-US" sz="2400" dirty="0"/>
              <a:t>, </a:t>
            </a:r>
            <a:r>
              <a:rPr lang="en-US" sz="2400" b="1" dirty="0" smtClean="0"/>
              <a:t>Baker</a:t>
            </a:r>
            <a:r>
              <a:rPr lang="en-US" sz="2400" dirty="0"/>
              <a:t>, </a:t>
            </a:r>
            <a:r>
              <a:rPr lang="en-US" sz="2400" dirty="0" smtClean="0"/>
              <a:t>Cunningham, </a:t>
            </a:r>
            <a:r>
              <a:rPr lang="en-US" sz="2400" dirty="0" err="1" smtClean="0"/>
              <a:t>Skogsholm</a:t>
            </a:r>
            <a:r>
              <a:rPr lang="en-US" sz="2400" dirty="0"/>
              <a:t>, </a:t>
            </a:r>
            <a:r>
              <a:rPr lang="en-US" sz="2400" dirty="0" err="1" smtClean="0"/>
              <a:t>Leber</a:t>
            </a:r>
            <a:r>
              <a:rPr lang="en-US" sz="2400" dirty="0"/>
              <a:t>, </a:t>
            </a:r>
            <a:r>
              <a:rPr lang="en-US" sz="2400" dirty="0" smtClean="0"/>
              <a:t>&amp; </a:t>
            </a:r>
            <a:r>
              <a:rPr lang="en-US" sz="2400" b="1" dirty="0" smtClean="0"/>
              <a:t>Stamper</a:t>
            </a:r>
            <a:r>
              <a:rPr lang="en-US" sz="2400" dirty="0" smtClean="0"/>
              <a:t> </a:t>
            </a:r>
            <a:r>
              <a:rPr lang="en-US" sz="2400" dirty="0"/>
              <a:t>(2010). </a:t>
            </a:r>
            <a:r>
              <a:rPr lang="en-US" sz="2400" dirty="0" smtClean="0"/>
              <a:t>A </a:t>
            </a:r>
            <a:r>
              <a:rPr lang="en-US" sz="2400" dirty="0"/>
              <a:t>data repository for the EDM community: The PSLC </a:t>
            </a:r>
            <a:r>
              <a:rPr lang="en-US" sz="2400" dirty="0" err="1"/>
              <a:t>DataShop</a:t>
            </a:r>
            <a:r>
              <a:rPr lang="en-US" sz="2400" dirty="0"/>
              <a:t>. </a:t>
            </a:r>
            <a:r>
              <a:rPr lang="en-US" sz="2400" i="1" dirty="0"/>
              <a:t>Handbook of educational data </a:t>
            </a:r>
            <a:r>
              <a:rPr lang="en-US" sz="2400" i="1" dirty="0" smtClean="0"/>
              <a:t>mining</a:t>
            </a:r>
            <a:r>
              <a:rPr lang="en-US" i="1" dirty="0" smtClean="0"/>
              <a:t>.</a:t>
            </a:r>
            <a:endParaRPr lang="en-US" dirty="0"/>
          </a:p>
        </p:txBody>
      </p:sp>
    </p:spTree>
    <p:extLst>
      <p:ext uri="{BB962C8B-B14F-4D97-AF65-F5344CB8AC3E}">
        <p14:creationId xmlns:p14="http://schemas.microsoft.com/office/powerpoint/2010/main" val="2431081333"/>
      </p:ext>
    </p:extLst>
  </p:cSld>
  <p:clrMapOvr>
    <a:masterClrMapping/>
  </p:clrMapOvr>
  <mc:AlternateContent xmlns:mc="http://schemas.openxmlformats.org/markup-compatibility/2006">
    <mc:Choice xmlns:p14="http://schemas.microsoft.com/office/powerpoint/2010/main" Requires="p14">
      <p:transition spd="slow" p14:dur="2000" advTm="28040"/>
    </mc:Choice>
    <mc:Fallback>
      <p:transition xmlns:p14="http://schemas.microsoft.com/office/powerpoint/2010/main" spd="slow" advTm="2804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8082" name="Picture 0" descr="making-cans.png"/>
          <p:cNvPicPr>
            <a:picLocks noChangeAspect="1" noChangeArrowheads="1"/>
          </p:cNvPicPr>
          <p:nvPr/>
        </p:nvPicPr>
        <p:blipFill>
          <a:blip r:embed="rId3">
            <a:extLst>
              <a:ext uri="{28A0092B-C50C-407E-A947-70E740481C1C}">
                <a14:useLocalDpi xmlns:a14="http://schemas.microsoft.com/office/drawing/2010/main" val="0"/>
              </a:ext>
            </a:extLst>
          </a:blip>
          <a:srcRect l="49538" t="11108" r="1224" b="59987"/>
          <a:stretch>
            <a:fillRect/>
          </a:stretch>
        </p:blipFill>
        <p:spPr bwMode="auto">
          <a:xfrm>
            <a:off x="1447800" y="3124200"/>
            <a:ext cx="769620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38083" name="Rectangle 3"/>
          <p:cNvSpPr>
            <a:spLocks noGrp="1" noChangeArrowheads="1"/>
          </p:cNvSpPr>
          <p:nvPr>
            <p:ph type="title"/>
          </p:nvPr>
        </p:nvSpPr>
        <p:spPr>
          <a:xfrm>
            <a:off x="228600" y="-38100"/>
            <a:ext cx="8715375" cy="609600"/>
          </a:xfrm>
        </p:spPr>
        <p:txBody>
          <a:bodyPr/>
          <a:lstStyle/>
          <a:p>
            <a:r>
              <a:rPr lang="en-US" sz="2800"/>
              <a:t>DataShop XML format: Tool &amp; Tutor Messages</a:t>
            </a:r>
            <a:endParaRPr lang="en-US" sz="2800">
              <a:solidFill>
                <a:schemeClr val="tx1"/>
              </a:solidFill>
            </a:endParaRPr>
          </a:p>
        </p:txBody>
      </p:sp>
      <p:sp>
        <p:nvSpPr>
          <p:cNvPr id="1838084" name="Rectangle 4"/>
          <p:cNvSpPr>
            <a:spLocks noGrp="1" noChangeArrowheads="1"/>
          </p:cNvSpPr>
          <p:nvPr>
            <p:ph type="body" idx="1"/>
          </p:nvPr>
        </p:nvSpPr>
        <p:spPr>
          <a:xfrm>
            <a:off x="304800" y="457200"/>
            <a:ext cx="8382000" cy="3352800"/>
          </a:xfrm>
        </p:spPr>
        <p:txBody>
          <a:bodyPr/>
          <a:lstStyle/>
          <a:p>
            <a:pPr marL="3175" indent="-3175">
              <a:lnSpc>
                <a:spcPct val="90000"/>
              </a:lnSpc>
              <a:buFontTx/>
              <a:buNone/>
            </a:pPr>
            <a:r>
              <a:rPr lang="en-US" sz="1600">
                <a:latin typeface="Courier New" charset="0"/>
              </a:rPr>
              <a:t>&lt;tool_message context_message_id="C2badca9c5c:-7fe5"&gt;</a:t>
            </a:r>
            <a:br>
              <a:rPr lang="en-US" sz="1600">
                <a:latin typeface="Courier New" charset="0"/>
              </a:rPr>
            </a:br>
            <a:r>
              <a:rPr lang="en-US" sz="1600">
                <a:latin typeface="Courier New" charset="0"/>
              </a:rPr>
              <a:t>  &lt;semantic_event transaction_id="T2a9c5c:-7fe7" name="ATTEMPT" /&gt;</a:t>
            </a:r>
            <a:br>
              <a:rPr lang="en-US" sz="1600">
                <a:latin typeface="Courier New" charset="0"/>
              </a:rPr>
            </a:br>
            <a:r>
              <a:rPr lang="en-US" sz="1600">
                <a:latin typeface="Courier New" charset="0"/>
              </a:rPr>
              <a:t>  &lt;event_descriptor&gt;</a:t>
            </a:r>
            <a:br>
              <a:rPr lang="en-US" sz="1600">
                <a:latin typeface="Courier New" charset="0"/>
              </a:rPr>
            </a:br>
            <a:r>
              <a:rPr lang="en-US" sz="1600">
                <a:latin typeface="Courier New" charset="0"/>
              </a:rPr>
              <a:t>    &lt;selection&gt;(POG-AREA QUESTION2)&lt;/selection&gt;</a:t>
            </a:r>
            <a:br>
              <a:rPr lang="en-US" sz="1600">
                <a:latin typeface="Courier New" charset="0"/>
              </a:rPr>
            </a:br>
            <a:r>
              <a:rPr lang="en-US" sz="1600">
                <a:latin typeface="Courier New" charset="0"/>
              </a:rPr>
              <a:t>    &lt;action&gt;INPUT-CELL-VALUE&lt;/action&gt;</a:t>
            </a:r>
            <a:br>
              <a:rPr lang="en-US" sz="1600">
                <a:latin typeface="Courier New" charset="0"/>
              </a:rPr>
            </a:br>
            <a:r>
              <a:rPr lang="en-US" sz="1600">
                <a:latin typeface="Courier New" charset="0"/>
              </a:rPr>
              <a:t>    &lt;input&gt;200.96&lt;/input&gt;</a:t>
            </a:r>
            <a:br>
              <a:rPr lang="en-US" sz="1600">
                <a:latin typeface="Courier New" charset="0"/>
              </a:rPr>
            </a:br>
            <a:r>
              <a:rPr lang="en-US" sz="1600">
                <a:latin typeface="Courier New" charset="0"/>
              </a:rPr>
              <a:t>  &lt;/event_descriptor&gt;</a:t>
            </a:r>
            <a:br>
              <a:rPr lang="en-US" sz="1600">
                <a:latin typeface="Courier New" charset="0"/>
              </a:rPr>
            </a:br>
            <a:r>
              <a:rPr lang="en-US" sz="1600">
                <a:latin typeface="Courier New" charset="0"/>
              </a:rPr>
              <a:t>&lt;/tool_message&gt;</a:t>
            </a:r>
            <a:br>
              <a:rPr lang="en-US" sz="1600">
                <a:latin typeface="Courier New" charset="0"/>
              </a:rPr>
            </a:br>
            <a:r>
              <a:rPr lang="en-US" sz="1600">
                <a:latin typeface="Courier New" charset="0"/>
              </a:rPr>
              <a:t>&lt;tutor_message context_message_id="C2badca9c5c:-7fe5"&gt;</a:t>
            </a:r>
            <a:br>
              <a:rPr lang="en-US" sz="1600">
                <a:latin typeface="Courier New" charset="0"/>
              </a:rPr>
            </a:br>
            <a:r>
              <a:rPr lang="en-US" sz="1600">
                <a:latin typeface="Courier New" charset="0"/>
              </a:rPr>
              <a:t>  &lt;semantic_event transaction_id="T2a9c5c:-7fe7" name="RESULT" /&gt;</a:t>
            </a:r>
            <a:br>
              <a:rPr lang="en-US" sz="1600">
                <a:latin typeface="Courier New" charset="0"/>
              </a:rPr>
            </a:br>
            <a:r>
              <a:rPr lang="en-US" sz="1600">
                <a:latin typeface="Courier New" charset="0"/>
              </a:rPr>
              <a:t>  &lt;event_descriptor&gt; … [as above] … &lt;/event_descriptor&gt;</a:t>
            </a:r>
            <a:br>
              <a:rPr lang="en-US" sz="1600">
                <a:latin typeface="Courier New" charset="0"/>
              </a:rPr>
            </a:br>
            <a:r>
              <a:rPr lang="en-US" sz="1600">
                <a:latin typeface="Courier New" charset="0"/>
              </a:rPr>
              <a:t>  &lt;action_evaluation&gt;CORRECT&lt;/action_evaluation&gt;</a:t>
            </a:r>
            <a:br>
              <a:rPr lang="en-US" sz="1600">
                <a:latin typeface="Courier New" charset="0"/>
              </a:rPr>
            </a:br>
            <a:r>
              <a:rPr lang="en-US" sz="1600">
                <a:latin typeface="Courier New" charset="0"/>
              </a:rPr>
              <a:t>&lt;/tutor_message&gt;</a:t>
            </a:r>
          </a:p>
        </p:txBody>
      </p:sp>
      <p:grpSp>
        <p:nvGrpSpPr>
          <p:cNvPr id="1838085" name="Group 5"/>
          <p:cNvGrpSpPr>
            <a:grpSpLocks/>
          </p:cNvGrpSpPr>
          <p:nvPr/>
        </p:nvGrpSpPr>
        <p:grpSpPr bwMode="auto">
          <a:xfrm>
            <a:off x="1624013" y="1143000"/>
            <a:ext cx="7315200" cy="4038600"/>
            <a:chOff x="1023" y="720"/>
            <a:chExt cx="4608" cy="2544"/>
          </a:xfrm>
        </p:grpSpPr>
        <p:sp>
          <p:nvSpPr>
            <p:cNvPr id="1838086" name="AutoShape 6"/>
            <p:cNvSpPr>
              <a:spLocks noChangeArrowheads="1"/>
            </p:cNvSpPr>
            <p:nvPr/>
          </p:nvSpPr>
          <p:spPr bwMode="auto">
            <a:xfrm>
              <a:off x="1023" y="3072"/>
              <a:ext cx="672" cy="192"/>
            </a:xfrm>
            <a:prstGeom prst="roundRect">
              <a:avLst>
                <a:gd name="adj" fmla="val 16667"/>
              </a:avLst>
            </a:prstGeom>
            <a:noFill/>
            <a:ln w="381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38087" name="AutoShape 7"/>
            <p:cNvSpPr>
              <a:spLocks noChangeArrowheads="1"/>
            </p:cNvSpPr>
            <p:nvPr/>
          </p:nvSpPr>
          <p:spPr bwMode="auto">
            <a:xfrm>
              <a:off x="1407" y="720"/>
              <a:ext cx="1584" cy="144"/>
            </a:xfrm>
            <a:prstGeom prst="roundRect">
              <a:avLst>
                <a:gd name="adj" fmla="val 16667"/>
              </a:avLst>
            </a:prstGeom>
            <a:noFill/>
            <a:ln w="381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38088" name="AutoShape 8"/>
            <p:cNvSpPr>
              <a:spLocks noChangeArrowheads="1"/>
            </p:cNvSpPr>
            <p:nvPr/>
          </p:nvSpPr>
          <p:spPr bwMode="auto">
            <a:xfrm>
              <a:off x="4863" y="2016"/>
              <a:ext cx="768" cy="288"/>
            </a:xfrm>
            <a:prstGeom prst="roundRect">
              <a:avLst>
                <a:gd name="adj" fmla="val 16667"/>
              </a:avLst>
            </a:prstGeom>
            <a:noFill/>
            <a:ln w="381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38089" name="Group 9"/>
          <p:cNvGrpSpPr>
            <a:grpSpLocks/>
          </p:cNvGrpSpPr>
          <p:nvPr/>
        </p:nvGrpSpPr>
        <p:grpSpPr bwMode="auto">
          <a:xfrm>
            <a:off x="1676400" y="1600200"/>
            <a:ext cx="7162800" cy="3556000"/>
            <a:chOff x="1056" y="1008"/>
            <a:chExt cx="4512" cy="2240"/>
          </a:xfrm>
        </p:grpSpPr>
        <p:sp>
          <p:nvSpPr>
            <p:cNvPr id="1838090" name="AutoShape 10"/>
            <p:cNvSpPr>
              <a:spLocks noChangeArrowheads="1"/>
            </p:cNvSpPr>
            <p:nvPr/>
          </p:nvSpPr>
          <p:spPr bwMode="auto">
            <a:xfrm>
              <a:off x="4896" y="3104"/>
              <a:ext cx="672" cy="144"/>
            </a:xfrm>
            <a:prstGeom prst="roundRect">
              <a:avLst>
                <a:gd name="adj" fmla="val 16667"/>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38091" name="AutoShape 11"/>
            <p:cNvSpPr>
              <a:spLocks noChangeArrowheads="1"/>
            </p:cNvSpPr>
            <p:nvPr/>
          </p:nvSpPr>
          <p:spPr bwMode="auto">
            <a:xfrm>
              <a:off x="1056" y="1008"/>
              <a:ext cx="576" cy="144"/>
            </a:xfrm>
            <a:prstGeom prst="roundRect">
              <a:avLst>
                <a:gd name="adj" fmla="val 16667"/>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838092" name="AutoShape 12"/>
          <p:cNvSpPr>
            <a:spLocks noChangeArrowheads="1"/>
          </p:cNvSpPr>
          <p:nvPr/>
        </p:nvSpPr>
        <p:spPr bwMode="auto">
          <a:xfrm>
            <a:off x="2819400" y="2921000"/>
            <a:ext cx="1066800" cy="228600"/>
          </a:xfrm>
          <a:prstGeom prst="roundRect">
            <a:avLst>
              <a:gd name="adj" fmla="val 16667"/>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ustDataLst>
      <p:tags r:id="rId1"/>
    </p:custDataLst>
    <p:extLst>
      <p:ext uri="{BB962C8B-B14F-4D97-AF65-F5344CB8AC3E}">
        <p14:creationId xmlns:p14="http://schemas.microsoft.com/office/powerpoint/2010/main" val="983480850"/>
      </p:ext>
    </p:extLst>
  </p:cSld>
  <p:clrMapOvr>
    <a:masterClrMapping/>
  </p:clrMapOvr>
  <mc:AlternateContent xmlns:mc="http://schemas.openxmlformats.org/markup-compatibility/2006">
    <mc:Choice xmlns:p14="http://schemas.microsoft.com/office/powerpoint/2010/main" Requires="p14">
      <p:transition spd="slow" p14:dur="2000" advTm="28572"/>
    </mc:Choice>
    <mc:Fallback>
      <p:transition xmlns:p14="http://schemas.microsoft.com/office/powerpoint/2010/main" spd="slow" advTm="28572"/>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380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38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80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Rectangle 2"/>
          <p:cNvSpPr>
            <a:spLocks noGrp="1" noChangeArrowheads="1"/>
          </p:cNvSpPr>
          <p:nvPr>
            <p:ph type="title"/>
          </p:nvPr>
        </p:nvSpPr>
        <p:spPr>
          <a:xfrm>
            <a:off x="611188" y="0"/>
            <a:ext cx="7772400" cy="815975"/>
          </a:xfrm>
        </p:spPr>
        <p:txBody>
          <a:bodyPr/>
          <a:lstStyle/>
          <a:p>
            <a:r>
              <a:rPr lang="en-US" sz="3200"/>
              <a:t>Example Stored Transactions</a:t>
            </a:r>
            <a:endParaRPr lang="en-US" sz="3200">
              <a:solidFill>
                <a:schemeClr val="tx1"/>
              </a:solidFill>
            </a:endParaRPr>
          </a:p>
        </p:txBody>
      </p:sp>
      <p:sp>
        <p:nvSpPr>
          <p:cNvPr id="1839107" name="Rectangle 3"/>
          <p:cNvSpPr>
            <a:spLocks noGrp="1" noChangeArrowheads="1"/>
          </p:cNvSpPr>
          <p:nvPr>
            <p:ph type="body" idx="1"/>
          </p:nvPr>
        </p:nvSpPr>
        <p:spPr>
          <a:xfrm>
            <a:off x="573088" y="696913"/>
            <a:ext cx="7772400" cy="1090612"/>
          </a:xfrm>
        </p:spPr>
        <p:txBody>
          <a:bodyPr/>
          <a:lstStyle/>
          <a:p>
            <a:r>
              <a:rPr lang="en-US" sz="1800"/>
              <a:t>Student interactions (or transactions) are stored in a relational database, can be exported as table</a:t>
            </a:r>
          </a:p>
          <a:p>
            <a:pPr lvl="1"/>
            <a:r>
              <a:rPr lang="en-US" sz="1600"/>
              <a:t>Example: Student S01 on Making-Cans problem</a:t>
            </a:r>
          </a:p>
        </p:txBody>
      </p:sp>
      <p:pic>
        <p:nvPicPr>
          <p:cNvPr id="1839108" name="Picture 2" descr="tx_table.jpg"/>
          <p:cNvPicPr>
            <a:picLocks noChangeAspect="1" noChangeArrowheads="1"/>
          </p:cNvPicPr>
          <p:nvPr/>
        </p:nvPicPr>
        <p:blipFill>
          <a:blip r:embed="rId2">
            <a:extLst>
              <a:ext uri="{28A0092B-C50C-407E-A947-70E740481C1C}">
                <a14:useLocalDpi xmlns:a14="http://schemas.microsoft.com/office/drawing/2010/main" val="0"/>
              </a:ext>
            </a:extLst>
          </a:blip>
          <a:srcRect t="4263"/>
          <a:stretch>
            <a:fillRect/>
          </a:stretch>
        </p:blipFill>
        <p:spPr bwMode="auto">
          <a:xfrm>
            <a:off x="327025" y="1619250"/>
            <a:ext cx="8132763"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134378"/>
      </p:ext>
    </p:extLst>
  </p:cSld>
  <p:clrMapOvr>
    <a:masterClrMapping/>
  </p:clrMapOvr>
  <mc:AlternateContent xmlns:mc="http://schemas.openxmlformats.org/markup-compatibility/2006">
    <mc:Choice xmlns:p14="http://schemas.microsoft.com/office/powerpoint/2010/main" Requires="p14">
      <p:transition spd="slow" p14:dur="2000" advTm="6218"/>
    </mc:Choice>
    <mc:Fallback>
      <p:transition xmlns:p14="http://schemas.microsoft.com/office/powerpoint/2010/main" spd="slow" advTm="6218"/>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02" name="Picture 1" descr="sr_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1379538"/>
            <a:ext cx="8980487"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03" name="Rectangle 3"/>
          <p:cNvSpPr>
            <a:spLocks noGrp="1" noChangeArrowheads="1"/>
          </p:cNvSpPr>
          <p:nvPr>
            <p:ph type="title" idx="4294967295"/>
          </p:nvPr>
        </p:nvSpPr>
        <p:spPr>
          <a:xfrm>
            <a:off x="647700" y="0"/>
            <a:ext cx="7772400" cy="1143000"/>
          </a:xfrm>
        </p:spPr>
        <p:txBody>
          <a:bodyPr/>
          <a:lstStyle/>
          <a:p>
            <a:r>
              <a:rPr lang="en-US"/>
              <a:t>Example: data aggregated by student-step</a:t>
            </a:r>
            <a:endParaRPr lang="en-US" sz="1000">
              <a:solidFill>
                <a:schemeClr val="tx1"/>
              </a:solidFill>
              <a:latin typeface="Arial" charset="0"/>
              <a:cs typeface="Arial" charset="0"/>
            </a:endParaRPr>
          </a:p>
        </p:txBody>
      </p:sp>
    </p:spTree>
    <p:extLst>
      <p:ext uri="{BB962C8B-B14F-4D97-AF65-F5344CB8AC3E}">
        <p14:creationId xmlns:p14="http://schemas.microsoft.com/office/powerpoint/2010/main" val="4289974237"/>
      </p:ext>
    </p:extLst>
  </p:cSld>
  <p:clrMapOvr>
    <a:masterClrMapping/>
  </p:clrMapOvr>
  <mc:AlternateContent xmlns:mc="http://schemas.openxmlformats.org/markup-compatibility/2006">
    <mc:Choice xmlns:p14="http://schemas.microsoft.com/office/powerpoint/2010/main" Requires="p14">
      <p:transition spd="slow" p14:dur="2000" advTm="11185"/>
    </mc:Choice>
    <mc:Fallback>
      <p:transition xmlns:p14="http://schemas.microsoft.com/office/powerpoint/2010/main" spd="slow" advTm="11185"/>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Travel through Time!</a:t>
            </a:r>
            <a:endParaRPr lang="en-US" dirty="0"/>
          </a:p>
        </p:txBody>
      </p:sp>
      <p:sp>
        <p:nvSpPr>
          <p:cNvPr id="3" name="Content Placeholder 2"/>
          <p:cNvSpPr>
            <a:spLocks noGrp="1"/>
          </p:cNvSpPr>
          <p:nvPr>
            <p:ph idx="1"/>
          </p:nvPr>
        </p:nvSpPr>
        <p:spPr>
          <a:xfrm>
            <a:off x="685800" y="1981200"/>
            <a:ext cx="8294596" cy="4114800"/>
          </a:xfrm>
        </p:spPr>
        <p:txBody>
          <a:bodyPr/>
          <a:lstStyle/>
          <a:p>
            <a:r>
              <a:rPr lang="en-US" dirty="0" smtClean="0"/>
              <a:t>Before 2008: Getting to </a:t>
            </a:r>
            <a:r>
              <a:rPr lang="en-US" dirty="0" err="1" smtClean="0"/>
              <a:t>DataShop</a:t>
            </a:r>
            <a:endParaRPr lang="en-US" dirty="0" smtClean="0"/>
          </a:p>
          <a:p>
            <a:r>
              <a:rPr lang="en-US" dirty="0" smtClean="0"/>
              <a:t>2008 paper: </a:t>
            </a:r>
            <a:r>
              <a:rPr lang="en-US" dirty="0" err="1" smtClean="0"/>
              <a:t>DataShop</a:t>
            </a:r>
            <a:r>
              <a:rPr lang="en-US" dirty="0" smtClean="0"/>
              <a:t> </a:t>
            </a:r>
            <a:r>
              <a:rPr lang="en-US" dirty="0"/>
              <a:t>emerges</a:t>
            </a:r>
            <a:endParaRPr lang="en-US" dirty="0" smtClean="0"/>
          </a:p>
          <a:p>
            <a:r>
              <a:rPr lang="en-US" dirty="0" smtClean="0"/>
              <a:t>After 2008: Closing-the-loop, </a:t>
            </a:r>
            <a:r>
              <a:rPr lang="en-US" dirty="0" err="1" smtClean="0"/>
              <a:t>LearnSphere</a:t>
            </a:r>
            <a:endParaRPr lang="en-US" dirty="0" smtClean="0"/>
          </a:p>
          <a:p>
            <a:r>
              <a:rPr lang="en-US" dirty="0" smtClean="0"/>
              <a:t>After 2018:</a:t>
            </a:r>
            <a:r>
              <a:rPr lang="en-US" dirty="0"/>
              <a:t> </a:t>
            </a:r>
            <a:r>
              <a:rPr lang="en-US" dirty="0" smtClean="0"/>
              <a:t>Computational models to scale</a:t>
            </a:r>
          </a:p>
        </p:txBody>
      </p:sp>
      <p:sp>
        <p:nvSpPr>
          <p:cNvPr id="4" name="Rectangle 3"/>
          <p:cNvSpPr/>
          <p:nvPr/>
        </p:nvSpPr>
        <p:spPr bwMode="auto">
          <a:xfrm>
            <a:off x="654544" y="2979753"/>
            <a:ext cx="8243555" cy="524539"/>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7573764"/>
      </p:ext>
    </p:extLst>
  </p:cSld>
  <p:clrMapOvr>
    <a:masterClrMapping/>
  </p:clrMapOvr>
  <mc:AlternateContent xmlns:mc="http://schemas.openxmlformats.org/markup-compatibility/2006">
    <mc:Choice xmlns:p14="http://schemas.microsoft.com/office/powerpoint/2010/main" Requires="p14">
      <p:transition spd="slow" p14:dur="2000" advTm="8329"/>
    </mc:Choice>
    <mc:Fallback>
      <p:transition xmlns:p14="http://schemas.microsoft.com/office/powerpoint/2010/main" spd="slow" advTm="8329"/>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77800"/>
            <a:ext cx="7772400" cy="1143000"/>
          </a:xfrm>
        </p:spPr>
        <p:txBody>
          <a:bodyPr/>
          <a:lstStyle/>
          <a:p>
            <a:r>
              <a:rPr lang="en-US" dirty="0" smtClean="0">
                <a:solidFill>
                  <a:srgbClr val="01012C"/>
                </a:solidFill>
              </a:rPr>
              <a:t>Learning Curves</a:t>
            </a:r>
            <a:endParaRPr lang="en-US" dirty="0">
              <a:solidFill>
                <a:srgbClr val="01012C"/>
              </a:solidFill>
            </a:endParaRPr>
          </a:p>
        </p:txBody>
      </p:sp>
      <p:sp>
        <p:nvSpPr>
          <p:cNvPr id="3" name="Content Placeholder 2"/>
          <p:cNvSpPr>
            <a:spLocks noGrp="1"/>
          </p:cNvSpPr>
          <p:nvPr>
            <p:ph idx="1"/>
          </p:nvPr>
        </p:nvSpPr>
        <p:spPr/>
        <p:txBody>
          <a:bodyPr/>
          <a:lstStyle/>
          <a:p>
            <a:endParaRPr lang="en-US"/>
          </a:p>
        </p:txBody>
      </p:sp>
      <p:pic>
        <p:nvPicPr>
          <p:cNvPr id="6" name="Picture 5"/>
          <p:cNvPicPr>
            <a:picLocks noChangeAspect="1" noChangeArrowheads="1"/>
          </p:cNvPicPr>
          <p:nvPr/>
        </p:nvPicPr>
        <p:blipFill>
          <a:blip r:embed="rId3"/>
          <a:srcRect l="24990" t="33721" r="3488" b="17684"/>
          <a:stretch>
            <a:fillRect/>
          </a:stretch>
        </p:blipFill>
        <p:spPr bwMode="auto">
          <a:xfrm>
            <a:off x="115629" y="1248464"/>
            <a:ext cx="9028371" cy="4545911"/>
          </a:xfrm>
          <a:prstGeom prst="rect">
            <a:avLst/>
          </a:prstGeom>
          <a:noFill/>
          <a:ln w="12700">
            <a:noFill/>
            <a:miter lim="800000"/>
            <a:headEnd/>
            <a:tailEnd/>
          </a:ln>
        </p:spPr>
      </p:pic>
      <p:sp>
        <p:nvSpPr>
          <p:cNvPr id="7" name="Rectangle 6"/>
          <p:cNvSpPr/>
          <p:nvPr/>
        </p:nvSpPr>
        <p:spPr>
          <a:xfrm>
            <a:off x="793750" y="1377950"/>
            <a:ext cx="8350250" cy="39211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a:endParaRPr>
          </a:p>
        </p:txBody>
      </p:sp>
      <p:pic>
        <p:nvPicPr>
          <p:cNvPr id="5" name="Picture 5"/>
          <p:cNvPicPr>
            <a:picLocks noChangeAspect="1" noChangeArrowheads="1"/>
          </p:cNvPicPr>
          <p:nvPr/>
        </p:nvPicPr>
        <p:blipFill>
          <a:blip r:embed="rId3"/>
          <a:srcRect/>
          <a:stretch>
            <a:fillRect/>
          </a:stretch>
        </p:blipFill>
        <p:spPr bwMode="auto">
          <a:xfrm>
            <a:off x="26930" y="0"/>
            <a:ext cx="9117070" cy="6756400"/>
          </a:xfrm>
          <a:prstGeom prst="rect">
            <a:avLst/>
          </a:prstGeom>
          <a:noFill/>
          <a:ln w="12700">
            <a:noFill/>
            <a:miter lim="800000"/>
            <a:headEnd/>
            <a:tailEnd/>
          </a:ln>
        </p:spPr>
      </p:pic>
    </p:spTree>
    <p:custDataLst>
      <p:tags r:id="rId1"/>
    </p:custDataLst>
    <p:extLst>
      <p:ext uri="{BB962C8B-B14F-4D97-AF65-F5344CB8AC3E}">
        <p14:creationId xmlns:p14="http://schemas.microsoft.com/office/powerpoint/2010/main" val="208563778"/>
      </p:ext>
    </p:extLst>
  </p:cSld>
  <p:clrMapOvr>
    <a:masterClrMapping/>
  </p:clrMapOvr>
  <p:transition xmlns:p14="http://schemas.microsoft.com/office/powerpoint/2010/main" advTm="8020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a:xfrm>
            <a:off x="201612" y="249238"/>
            <a:ext cx="3989388" cy="1184275"/>
          </a:xfrm>
        </p:spPr>
        <p:txBody>
          <a:bodyPr>
            <a:noAutofit/>
          </a:bodyPr>
          <a:lstStyle/>
          <a:p>
            <a:r>
              <a:rPr lang="en-US" sz="2400" dirty="0" smtClean="0">
                <a:ea typeface="ＭＳ Ｐゴシック" pitchFamily="1" charset="-128"/>
                <a:cs typeface="ＭＳ Ｐゴシック" pitchFamily="1" charset="-128"/>
              </a:rPr>
              <a:t>Cognitive Task Analysis using </a:t>
            </a:r>
            <a:r>
              <a:rPr lang="en-US" sz="2400" dirty="0" err="1" smtClean="0">
                <a:ea typeface="ＭＳ Ｐゴシック" pitchFamily="1" charset="-128"/>
                <a:cs typeface="ＭＳ Ｐゴシック" pitchFamily="1" charset="-128"/>
              </a:rPr>
              <a:t>DataShop’s</a:t>
            </a:r>
            <a:r>
              <a:rPr lang="en-US" sz="2400" dirty="0" smtClean="0">
                <a:ea typeface="ＭＳ Ｐゴシック" pitchFamily="1" charset="-128"/>
                <a:cs typeface="ＭＳ Ｐゴシック" pitchFamily="1" charset="-128"/>
              </a:rPr>
              <a:t> learning curve tools</a:t>
            </a:r>
          </a:p>
        </p:txBody>
      </p:sp>
      <p:pic>
        <p:nvPicPr>
          <p:cNvPr id="18435" name="Picture 6"/>
          <p:cNvPicPr>
            <a:picLocks noChangeAspect="1" noChangeArrowheads="1"/>
          </p:cNvPicPr>
          <p:nvPr/>
        </p:nvPicPr>
        <p:blipFill>
          <a:blip r:embed="rId4"/>
          <a:srcRect/>
          <a:stretch>
            <a:fillRect/>
          </a:stretch>
        </p:blipFill>
        <p:spPr bwMode="auto">
          <a:xfrm>
            <a:off x="2400300" y="1644650"/>
            <a:ext cx="1746250" cy="1985963"/>
          </a:xfrm>
          <a:prstGeom prst="rect">
            <a:avLst/>
          </a:prstGeom>
          <a:noFill/>
          <a:ln w="12700">
            <a:noFill/>
            <a:miter lim="800000"/>
            <a:headEnd/>
            <a:tailEnd/>
          </a:ln>
        </p:spPr>
      </p:pic>
      <p:pic>
        <p:nvPicPr>
          <p:cNvPr id="18436" name="Picture 8"/>
          <p:cNvPicPr>
            <a:picLocks noChangeAspect="1" noChangeArrowheads="1"/>
          </p:cNvPicPr>
          <p:nvPr/>
        </p:nvPicPr>
        <p:blipFill>
          <a:blip r:embed="rId5"/>
          <a:srcRect/>
          <a:stretch>
            <a:fillRect/>
          </a:stretch>
        </p:blipFill>
        <p:spPr bwMode="auto">
          <a:xfrm>
            <a:off x="2374900" y="1587500"/>
            <a:ext cx="1792288" cy="2028825"/>
          </a:xfrm>
          <a:prstGeom prst="rect">
            <a:avLst/>
          </a:prstGeom>
          <a:noFill/>
          <a:ln w="12700">
            <a:noFill/>
            <a:miter lim="800000"/>
            <a:headEnd/>
            <a:tailEnd/>
          </a:ln>
        </p:spPr>
      </p:pic>
      <p:pic>
        <p:nvPicPr>
          <p:cNvPr id="18437" name="Picture 5"/>
          <p:cNvPicPr>
            <a:picLocks noChangeAspect="1" noChangeArrowheads="1"/>
          </p:cNvPicPr>
          <p:nvPr/>
        </p:nvPicPr>
        <p:blipFill>
          <a:blip r:embed="rId6"/>
          <a:srcRect/>
          <a:stretch>
            <a:fillRect/>
          </a:stretch>
        </p:blipFill>
        <p:spPr bwMode="auto">
          <a:xfrm>
            <a:off x="4165600" y="0"/>
            <a:ext cx="4978400" cy="3689350"/>
          </a:xfrm>
          <a:prstGeom prst="rect">
            <a:avLst/>
          </a:prstGeom>
          <a:noFill/>
          <a:ln w="12700">
            <a:noFill/>
            <a:miter lim="800000"/>
            <a:headEnd/>
            <a:tailEnd/>
          </a:ln>
        </p:spPr>
      </p:pic>
      <p:grpSp>
        <p:nvGrpSpPr>
          <p:cNvPr id="2" name="Group 19"/>
          <p:cNvGrpSpPr>
            <a:grpSpLocks/>
          </p:cNvGrpSpPr>
          <p:nvPr/>
        </p:nvGrpSpPr>
        <p:grpSpPr bwMode="auto">
          <a:xfrm>
            <a:off x="2209800" y="2108200"/>
            <a:ext cx="2692400" cy="695325"/>
            <a:chOff x="1392" y="1328"/>
            <a:chExt cx="1696" cy="438"/>
          </a:xfrm>
        </p:grpSpPr>
        <p:sp>
          <p:nvSpPr>
            <p:cNvPr id="18451" name="Text Box 9"/>
            <p:cNvSpPr txBox="1">
              <a:spLocks noChangeArrowheads="1"/>
            </p:cNvSpPr>
            <p:nvPr/>
          </p:nvSpPr>
          <p:spPr bwMode="auto">
            <a:xfrm>
              <a:off x="1392" y="1440"/>
              <a:ext cx="1696" cy="326"/>
            </a:xfrm>
            <a:prstGeom prst="rect">
              <a:avLst/>
            </a:prstGeom>
            <a:solidFill>
              <a:schemeClr val="tx2"/>
            </a:solidFill>
            <a:ln w="12700">
              <a:noFill/>
              <a:miter lim="800000"/>
              <a:headEnd/>
              <a:tailEnd/>
            </a:ln>
          </p:spPr>
          <p:txBody>
            <a:bodyPr>
              <a:prstTxWarp prst="textNoShape">
                <a:avLst/>
              </a:prstTxWarp>
              <a:spAutoFit/>
            </a:bodyPr>
            <a:lstStyle/>
            <a:p>
              <a:pPr>
                <a:spcBef>
                  <a:spcPct val="50000"/>
                </a:spcBef>
              </a:pPr>
              <a:r>
                <a:rPr lang="en-US" sz="1400">
                  <a:solidFill>
                    <a:srgbClr val="01012C"/>
                  </a:solidFill>
                  <a:latin typeface="Times New Roman" pitchFamily="1" charset="0"/>
                </a:rPr>
                <a:t>Without decomposition, using just a single “Geometry” KC,</a:t>
              </a:r>
            </a:p>
          </p:txBody>
        </p:sp>
        <p:sp>
          <p:nvSpPr>
            <p:cNvPr id="18452" name="Line 10"/>
            <p:cNvSpPr>
              <a:spLocks noChangeShapeType="1"/>
            </p:cNvSpPr>
            <p:nvPr/>
          </p:nvSpPr>
          <p:spPr bwMode="auto">
            <a:xfrm flipH="1" flipV="1">
              <a:off x="2032" y="1328"/>
              <a:ext cx="240" cy="128"/>
            </a:xfrm>
            <a:prstGeom prst="line">
              <a:avLst/>
            </a:prstGeom>
            <a:noFill/>
            <a:ln w="38100">
              <a:solidFill>
                <a:srgbClr val="FF2929"/>
              </a:solidFill>
              <a:round/>
              <a:headEnd/>
              <a:tailEnd type="triangle" w="med" len="med"/>
            </a:ln>
          </p:spPr>
          <p:txBody>
            <a:bodyPr wrap="none" anchor="ctr">
              <a:prstTxWarp prst="textNoShape">
                <a:avLst/>
              </a:prstTxWarp>
            </a:bodyPr>
            <a:lstStyle/>
            <a:p>
              <a:endParaRPr lang="en-US" sz="2400">
                <a:solidFill>
                  <a:srgbClr val="FFFFFF"/>
                </a:solidFill>
                <a:latin typeface="Times New Roman" pitchFamily="1" charset="0"/>
              </a:endParaRPr>
            </a:p>
          </p:txBody>
        </p:sp>
      </p:grpSp>
      <p:sp>
        <p:nvSpPr>
          <p:cNvPr id="506894" name="Text Box 14"/>
          <p:cNvSpPr txBox="1">
            <a:spLocks noChangeArrowheads="1"/>
          </p:cNvSpPr>
          <p:nvPr/>
        </p:nvSpPr>
        <p:spPr bwMode="auto">
          <a:xfrm>
            <a:off x="673100" y="5829300"/>
            <a:ext cx="2832100" cy="523220"/>
          </a:xfrm>
          <a:prstGeom prst="rect">
            <a:avLst/>
          </a:prstGeom>
          <a:solidFill>
            <a:schemeClr val="tx2"/>
          </a:solidFill>
          <a:ln w="12700">
            <a:noFill/>
            <a:miter lim="800000"/>
            <a:headEnd/>
            <a:tailEnd/>
          </a:ln>
        </p:spPr>
        <p:txBody>
          <a:bodyPr wrap="square">
            <a:prstTxWarp prst="textNoShape">
              <a:avLst/>
            </a:prstTxWarp>
            <a:spAutoFit/>
          </a:bodyPr>
          <a:lstStyle/>
          <a:p>
            <a:pPr>
              <a:spcBef>
                <a:spcPct val="50000"/>
              </a:spcBef>
            </a:pPr>
            <a:r>
              <a:rPr lang="en-US" sz="1400" b="1" dirty="0">
                <a:solidFill>
                  <a:srgbClr val="01012C"/>
                </a:solidFill>
                <a:latin typeface="Times New Roman" pitchFamily="1" charset="0"/>
              </a:rPr>
              <a:t>Upshot</a:t>
            </a:r>
            <a:r>
              <a:rPr lang="en-US" sz="1400" dirty="0">
                <a:solidFill>
                  <a:srgbClr val="01012C"/>
                </a:solidFill>
                <a:latin typeface="Times New Roman" pitchFamily="1" charset="0"/>
              </a:rPr>
              <a:t>:</a:t>
            </a:r>
            <a:r>
              <a:rPr lang="en-US" sz="1400" dirty="0" smtClean="0">
                <a:solidFill>
                  <a:srgbClr val="01012C"/>
                </a:solidFill>
                <a:latin typeface="Times New Roman" pitchFamily="1" charset="0"/>
              </a:rPr>
              <a:t> Can automate analysis &amp; produce better cognitive models</a:t>
            </a:r>
            <a:endParaRPr lang="en-US" sz="1400" dirty="0">
              <a:solidFill>
                <a:srgbClr val="01012C"/>
              </a:solidFill>
              <a:latin typeface="Times New Roman" pitchFamily="1" charset="0"/>
            </a:endParaRPr>
          </a:p>
        </p:txBody>
      </p:sp>
      <p:grpSp>
        <p:nvGrpSpPr>
          <p:cNvPr id="3" name="Group 18"/>
          <p:cNvGrpSpPr>
            <a:grpSpLocks/>
          </p:cNvGrpSpPr>
          <p:nvPr/>
        </p:nvGrpSpPr>
        <p:grpSpPr bwMode="auto">
          <a:xfrm>
            <a:off x="65088" y="3644900"/>
            <a:ext cx="4102100" cy="1993900"/>
            <a:chOff x="48" y="2296"/>
            <a:chExt cx="2584" cy="1256"/>
          </a:xfrm>
        </p:grpSpPr>
        <p:pic>
          <p:nvPicPr>
            <p:cNvPr id="18448" name="Picture 7"/>
            <p:cNvPicPr>
              <a:picLocks noChangeAspect="1" noChangeArrowheads="1"/>
            </p:cNvPicPr>
            <p:nvPr/>
          </p:nvPicPr>
          <p:blipFill>
            <a:blip r:embed="rId7"/>
            <a:srcRect/>
            <a:stretch>
              <a:fillRect/>
            </a:stretch>
          </p:blipFill>
          <p:spPr bwMode="auto">
            <a:xfrm>
              <a:off x="1522" y="2296"/>
              <a:ext cx="1110" cy="1256"/>
            </a:xfrm>
            <a:prstGeom prst="rect">
              <a:avLst/>
            </a:prstGeom>
            <a:noFill/>
            <a:ln w="12700">
              <a:noFill/>
              <a:miter lim="800000"/>
              <a:headEnd/>
              <a:tailEnd/>
            </a:ln>
          </p:spPr>
        </p:pic>
        <p:sp>
          <p:nvSpPr>
            <p:cNvPr id="18449" name="Text Box 12"/>
            <p:cNvSpPr txBox="1">
              <a:spLocks noChangeArrowheads="1"/>
            </p:cNvSpPr>
            <p:nvPr/>
          </p:nvSpPr>
          <p:spPr bwMode="auto">
            <a:xfrm>
              <a:off x="48" y="2544"/>
              <a:ext cx="1424" cy="326"/>
            </a:xfrm>
            <a:prstGeom prst="rect">
              <a:avLst/>
            </a:prstGeom>
            <a:solidFill>
              <a:schemeClr val="tx2"/>
            </a:solidFill>
            <a:ln w="12700">
              <a:noFill/>
              <a:miter lim="800000"/>
              <a:headEnd/>
              <a:tailEnd/>
            </a:ln>
          </p:spPr>
          <p:txBody>
            <a:bodyPr>
              <a:prstTxWarp prst="textNoShape">
                <a:avLst/>
              </a:prstTxWarp>
              <a:spAutoFit/>
            </a:bodyPr>
            <a:lstStyle/>
            <a:p>
              <a:pPr>
                <a:spcBef>
                  <a:spcPct val="50000"/>
                </a:spcBef>
              </a:pPr>
              <a:r>
                <a:rPr lang="en-US" sz="1400">
                  <a:solidFill>
                    <a:srgbClr val="01012C"/>
                  </a:solidFill>
                  <a:latin typeface="Times New Roman" pitchFamily="1" charset="0"/>
                </a:rPr>
                <a:t>But with decomposition, 12 KCs for area concepts,</a:t>
              </a:r>
            </a:p>
          </p:txBody>
        </p:sp>
        <p:sp>
          <p:nvSpPr>
            <p:cNvPr id="18450" name="Line 17"/>
            <p:cNvSpPr>
              <a:spLocks noChangeShapeType="1"/>
            </p:cNvSpPr>
            <p:nvPr/>
          </p:nvSpPr>
          <p:spPr bwMode="auto">
            <a:xfrm flipV="1">
              <a:off x="1400" y="2600"/>
              <a:ext cx="152" cy="104"/>
            </a:xfrm>
            <a:prstGeom prst="line">
              <a:avLst/>
            </a:prstGeom>
            <a:noFill/>
            <a:ln w="38100">
              <a:solidFill>
                <a:srgbClr val="FF2929"/>
              </a:solidFill>
              <a:round/>
              <a:headEnd/>
              <a:tailEnd type="triangle" w="med" len="med"/>
            </a:ln>
          </p:spPr>
          <p:txBody>
            <a:bodyPr wrap="none" anchor="ctr">
              <a:prstTxWarp prst="textNoShape">
                <a:avLst/>
              </a:prstTxWarp>
            </a:bodyPr>
            <a:lstStyle/>
            <a:p>
              <a:endParaRPr lang="en-US" sz="2400">
                <a:solidFill>
                  <a:srgbClr val="FFFFFF"/>
                </a:solidFill>
                <a:latin typeface="Times New Roman" pitchFamily="1" charset="0"/>
              </a:endParaRPr>
            </a:p>
          </p:txBody>
        </p:sp>
      </p:grpSp>
      <p:grpSp>
        <p:nvGrpSpPr>
          <p:cNvPr id="22" name="Group 21"/>
          <p:cNvGrpSpPr/>
          <p:nvPr/>
        </p:nvGrpSpPr>
        <p:grpSpPr>
          <a:xfrm>
            <a:off x="76200" y="3223464"/>
            <a:ext cx="9084080" cy="3536856"/>
            <a:chOff x="76200" y="3223464"/>
            <a:chExt cx="9084080" cy="3536856"/>
          </a:xfrm>
        </p:grpSpPr>
        <p:pic>
          <p:nvPicPr>
            <p:cNvPr id="21" name="Picture 20"/>
            <p:cNvPicPr>
              <a:picLocks noChangeAspect="1"/>
            </p:cNvPicPr>
            <p:nvPr/>
          </p:nvPicPr>
          <p:blipFill>
            <a:blip r:embed="rId8"/>
            <a:stretch>
              <a:fillRect/>
            </a:stretch>
          </p:blipFill>
          <p:spPr>
            <a:xfrm>
              <a:off x="4171027" y="3223464"/>
              <a:ext cx="4989253" cy="3536856"/>
            </a:xfrm>
            <a:prstGeom prst="rect">
              <a:avLst/>
            </a:prstGeom>
          </p:spPr>
        </p:pic>
        <p:sp>
          <p:nvSpPr>
            <p:cNvPr id="18446" name="Text Box 13"/>
            <p:cNvSpPr txBox="1">
              <a:spLocks noChangeArrowheads="1"/>
            </p:cNvSpPr>
            <p:nvPr/>
          </p:nvSpPr>
          <p:spPr bwMode="auto">
            <a:xfrm>
              <a:off x="76200" y="4775200"/>
              <a:ext cx="2349500" cy="307975"/>
            </a:xfrm>
            <a:prstGeom prst="rect">
              <a:avLst/>
            </a:prstGeom>
            <a:solidFill>
              <a:schemeClr val="tx2"/>
            </a:solidFill>
            <a:ln w="12700">
              <a:noFill/>
              <a:miter lim="800000"/>
              <a:headEnd/>
              <a:tailEnd/>
            </a:ln>
          </p:spPr>
          <p:txBody>
            <a:bodyPr>
              <a:prstTxWarp prst="textNoShape">
                <a:avLst/>
              </a:prstTxWarp>
              <a:spAutoFit/>
            </a:bodyPr>
            <a:lstStyle/>
            <a:p>
              <a:pPr>
                <a:spcBef>
                  <a:spcPct val="50000"/>
                </a:spcBef>
              </a:pPr>
              <a:r>
                <a:rPr lang="en-US" sz="1400">
                  <a:solidFill>
                    <a:srgbClr val="01012C"/>
                  </a:solidFill>
                  <a:latin typeface="Times New Roman" pitchFamily="1" charset="0"/>
                </a:rPr>
                <a:t>a smoother learning curve.</a:t>
              </a:r>
            </a:p>
          </p:txBody>
        </p:sp>
        <p:sp>
          <p:nvSpPr>
            <p:cNvPr id="18447" name="Line 16"/>
            <p:cNvSpPr>
              <a:spLocks noChangeShapeType="1"/>
            </p:cNvSpPr>
            <p:nvPr/>
          </p:nvSpPr>
          <p:spPr bwMode="auto">
            <a:xfrm>
              <a:off x="2197100" y="4851400"/>
              <a:ext cx="3187700" cy="38100"/>
            </a:xfrm>
            <a:prstGeom prst="line">
              <a:avLst/>
            </a:prstGeom>
            <a:noFill/>
            <a:ln w="38100">
              <a:solidFill>
                <a:srgbClr val="FF2929"/>
              </a:solidFill>
              <a:round/>
              <a:headEnd/>
              <a:tailEnd type="triangle" w="med" len="med"/>
            </a:ln>
          </p:spPr>
          <p:txBody>
            <a:bodyPr wrap="none" anchor="ctr">
              <a:prstTxWarp prst="textNoShape">
                <a:avLst/>
              </a:prstTxWarp>
            </a:bodyPr>
            <a:lstStyle/>
            <a:p>
              <a:endParaRPr lang="en-US" sz="2400">
                <a:solidFill>
                  <a:srgbClr val="FFFFFF"/>
                </a:solidFill>
                <a:latin typeface="Times New Roman" pitchFamily="1" charset="0"/>
              </a:endParaRPr>
            </a:p>
          </p:txBody>
        </p:sp>
      </p:grpSp>
      <p:grpSp>
        <p:nvGrpSpPr>
          <p:cNvPr id="5" name="Group 20"/>
          <p:cNvGrpSpPr>
            <a:grpSpLocks/>
          </p:cNvGrpSpPr>
          <p:nvPr/>
        </p:nvGrpSpPr>
        <p:grpSpPr bwMode="auto">
          <a:xfrm>
            <a:off x="2209800" y="2654300"/>
            <a:ext cx="3416300" cy="609600"/>
            <a:chOff x="1392" y="1672"/>
            <a:chExt cx="2152" cy="384"/>
          </a:xfrm>
        </p:grpSpPr>
        <p:sp>
          <p:nvSpPr>
            <p:cNvPr id="18443" name="Text Box 11"/>
            <p:cNvSpPr txBox="1">
              <a:spLocks noChangeArrowheads="1"/>
            </p:cNvSpPr>
            <p:nvPr/>
          </p:nvSpPr>
          <p:spPr bwMode="auto">
            <a:xfrm>
              <a:off x="1392" y="1864"/>
              <a:ext cx="1448" cy="192"/>
            </a:xfrm>
            <a:prstGeom prst="rect">
              <a:avLst/>
            </a:prstGeom>
            <a:solidFill>
              <a:schemeClr val="tx2"/>
            </a:solidFill>
            <a:ln w="12700">
              <a:noFill/>
              <a:miter lim="800000"/>
              <a:headEnd/>
              <a:tailEnd/>
            </a:ln>
          </p:spPr>
          <p:txBody>
            <a:bodyPr>
              <a:prstTxWarp prst="textNoShape">
                <a:avLst/>
              </a:prstTxWarp>
              <a:spAutoFit/>
            </a:bodyPr>
            <a:lstStyle/>
            <a:p>
              <a:pPr>
                <a:spcBef>
                  <a:spcPct val="50000"/>
                </a:spcBef>
              </a:pPr>
              <a:r>
                <a:rPr lang="en-US" sz="1400">
                  <a:solidFill>
                    <a:srgbClr val="01012C"/>
                  </a:solidFill>
                  <a:latin typeface="Times New Roman" pitchFamily="1" charset="0"/>
                </a:rPr>
                <a:t>no smooth learning curve.</a:t>
              </a:r>
            </a:p>
          </p:txBody>
        </p:sp>
        <p:sp>
          <p:nvSpPr>
            <p:cNvPr id="18444" name="Line 15"/>
            <p:cNvSpPr>
              <a:spLocks noChangeShapeType="1"/>
            </p:cNvSpPr>
            <p:nvPr/>
          </p:nvSpPr>
          <p:spPr bwMode="auto">
            <a:xfrm flipV="1">
              <a:off x="2864" y="1672"/>
              <a:ext cx="680" cy="280"/>
            </a:xfrm>
            <a:prstGeom prst="line">
              <a:avLst/>
            </a:prstGeom>
            <a:noFill/>
            <a:ln w="38100">
              <a:solidFill>
                <a:srgbClr val="FF2929"/>
              </a:solidFill>
              <a:round/>
              <a:headEnd/>
              <a:tailEnd type="triangle" w="med" len="med"/>
            </a:ln>
          </p:spPr>
          <p:txBody>
            <a:bodyPr wrap="none" anchor="ctr">
              <a:prstTxWarp prst="textNoShape">
                <a:avLst/>
              </a:prstTxWarp>
            </a:bodyPr>
            <a:lstStyle/>
            <a:p>
              <a:endParaRPr lang="en-US" sz="2400">
                <a:solidFill>
                  <a:srgbClr val="FFFFFF"/>
                </a:solidFill>
                <a:latin typeface="Times New Roman" pitchFamily="1" charset="0"/>
              </a:endParaRPr>
            </a:p>
          </p:txBody>
        </p:sp>
      </p:grpSp>
    </p:spTree>
    <p:custDataLst>
      <p:tags r:id="rId1"/>
    </p:custDataLst>
    <p:extLst>
      <p:ext uri="{BB962C8B-B14F-4D97-AF65-F5344CB8AC3E}">
        <p14:creationId xmlns:p14="http://schemas.microsoft.com/office/powerpoint/2010/main" val="2351219221"/>
      </p:ext>
    </p:extLst>
  </p:cSld>
  <p:clrMapOvr>
    <a:masterClrMapping/>
  </p:clrMapOvr>
  <p:transition xmlns:p14="http://schemas.microsoft.com/office/powerpoint/2010/main" advTm="5887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6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9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in many other domains!  </a:t>
            </a:r>
            <a:endParaRPr lang="en-US" dirty="0"/>
          </a:p>
        </p:txBody>
      </p:sp>
      <p:pic>
        <p:nvPicPr>
          <p:cNvPr id="4" name="Picture 3"/>
          <p:cNvPicPr>
            <a:picLocks noChangeAspect="1"/>
          </p:cNvPicPr>
          <p:nvPr/>
        </p:nvPicPr>
        <p:blipFill>
          <a:blip r:embed="rId2"/>
          <a:stretch>
            <a:fillRect/>
          </a:stretch>
        </p:blipFill>
        <p:spPr>
          <a:xfrm>
            <a:off x="697240" y="1819462"/>
            <a:ext cx="6150644" cy="4623530"/>
          </a:xfrm>
          <a:prstGeom prst="rect">
            <a:avLst/>
          </a:prstGeom>
        </p:spPr>
      </p:pic>
      <p:pic>
        <p:nvPicPr>
          <p:cNvPr id="5" name="Picture 4"/>
          <p:cNvPicPr>
            <a:picLocks noChangeAspect="1"/>
          </p:cNvPicPr>
          <p:nvPr/>
        </p:nvPicPr>
        <p:blipFill>
          <a:blip r:embed="rId3"/>
          <a:stretch>
            <a:fillRect/>
          </a:stretch>
        </p:blipFill>
        <p:spPr>
          <a:xfrm>
            <a:off x="813459" y="1925635"/>
            <a:ext cx="6084228" cy="4615622"/>
          </a:xfrm>
          <a:prstGeom prst="rect">
            <a:avLst/>
          </a:prstGeom>
        </p:spPr>
      </p:pic>
      <p:pic>
        <p:nvPicPr>
          <p:cNvPr id="6" name="Picture 5"/>
          <p:cNvPicPr>
            <a:picLocks noChangeAspect="1"/>
          </p:cNvPicPr>
          <p:nvPr/>
        </p:nvPicPr>
        <p:blipFill>
          <a:blip r:embed="rId4"/>
          <a:stretch>
            <a:fillRect/>
          </a:stretch>
        </p:blipFill>
        <p:spPr>
          <a:xfrm>
            <a:off x="918376" y="2025238"/>
            <a:ext cx="6196579" cy="4675060"/>
          </a:xfrm>
          <a:prstGeom prst="rect">
            <a:avLst/>
          </a:prstGeom>
        </p:spPr>
      </p:pic>
    </p:spTree>
    <p:extLst>
      <p:ext uri="{BB962C8B-B14F-4D97-AF65-F5344CB8AC3E}">
        <p14:creationId xmlns:p14="http://schemas.microsoft.com/office/powerpoint/2010/main" val="3324010211"/>
      </p:ext>
    </p:extLst>
  </p:cSld>
  <p:clrMapOvr>
    <a:masterClrMapping/>
  </p:clrMapOvr>
  <mc:AlternateContent xmlns:mc="http://schemas.openxmlformats.org/markup-compatibility/2006">
    <mc:Choice xmlns:p14="http://schemas.microsoft.com/office/powerpoint/2010/main" Requires="p14">
      <p:transition spd="slow" p14:dur="2000" advTm="24965"/>
    </mc:Choice>
    <mc:Fallback>
      <p:transition xmlns:p14="http://schemas.microsoft.com/office/powerpoint/2010/main" spd="slow" advTm="249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4517"/>
            <a:ext cx="7772400" cy="997185"/>
          </a:xfrm>
        </p:spPr>
        <p:txBody>
          <a:bodyPr/>
          <a:lstStyle/>
          <a:p>
            <a:r>
              <a:rPr lang="en-US" sz="3600" dirty="0" smtClean="0"/>
              <a:t>Efficient cognitive task analysis to scale instructional impact</a:t>
            </a:r>
            <a:endParaRPr lang="en-US" sz="3600" dirty="0"/>
          </a:p>
        </p:txBody>
      </p:sp>
      <p:sp>
        <p:nvSpPr>
          <p:cNvPr id="3" name="Content Placeholder 2"/>
          <p:cNvSpPr>
            <a:spLocks noGrp="1"/>
          </p:cNvSpPr>
          <p:nvPr>
            <p:ph idx="1"/>
          </p:nvPr>
        </p:nvSpPr>
        <p:spPr>
          <a:xfrm>
            <a:off x="685800" y="1552223"/>
            <a:ext cx="7772400" cy="4750740"/>
          </a:xfrm>
        </p:spPr>
        <p:txBody>
          <a:bodyPr/>
          <a:lstStyle/>
          <a:p>
            <a:pPr marL="0" indent="0">
              <a:buNone/>
            </a:pPr>
            <a:r>
              <a:rPr lang="en-US" sz="2400" dirty="0" smtClean="0"/>
              <a:t>How should design the structure of deliberate practice to optimize learning?</a:t>
            </a:r>
          </a:p>
          <a:p>
            <a:r>
              <a:rPr lang="en-US" sz="2000" dirty="0" smtClean="0"/>
              <a:t>Example: Should deliberate practice </a:t>
            </a:r>
            <a:r>
              <a:rPr lang="en-US" sz="2000" i="1" dirty="0" smtClean="0"/>
              <a:t>combine or separate</a:t>
            </a:r>
            <a:r>
              <a:rPr lang="en-US" sz="2000" dirty="0" smtClean="0"/>
              <a:t> instruction/experience on applying formulas “forward” vs. “backward”?</a:t>
            </a:r>
          </a:p>
          <a:p>
            <a:endParaRPr lang="en-US" sz="2000" dirty="0" smtClean="0"/>
          </a:p>
          <a:p>
            <a:endParaRPr lang="en-US" sz="2000" dirty="0"/>
          </a:p>
          <a:p>
            <a:endParaRPr lang="en-US" sz="2000" dirty="0" smtClean="0"/>
          </a:p>
          <a:p>
            <a:endParaRPr lang="en-US" sz="2000" dirty="0" smtClean="0"/>
          </a:p>
          <a:p>
            <a:pPr lvl="1"/>
            <a:endParaRPr lang="en-US" sz="1800" dirty="0" smtClean="0"/>
          </a:p>
          <a:p>
            <a:r>
              <a:rPr lang="en-US" sz="2000" dirty="0" smtClean="0"/>
              <a:t>Use past learning data to generate sound hypothesis</a:t>
            </a:r>
          </a:p>
          <a:p>
            <a:pPr lvl="1"/>
            <a:r>
              <a:rPr lang="en-US" sz="1800" dirty="0" smtClean="0"/>
              <a:t>Compare alternative cognitive (KC) models</a:t>
            </a:r>
          </a:p>
          <a:p>
            <a:r>
              <a:rPr lang="en-US" sz="2000" dirty="0" smtClean="0"/>
              <a:t>Redesign &amp; run experiment to confirm </a:t>
            </a:r>
          </a:p>
        </p:txBody>
      </p:sp>
      <p:graphicFrame>
        <p:nvGraphicFramePr>
          <p:cNvPr id="4" name="Content Placeholder 3"/>
          <p:cNvGraphicFramePr>
            <a:graphicFrameLocks/>
          </p:cNvGraphicFramePr>
          <p:nvPr>
            <p:extLst>
              <p:ext uri="{D42A27DB-BD31-4B8C-83A1-F6EECF244321}">
                <p14:modId xmlns:p14="http://schemas.microsoft.com/office/powerpoint/2010/main" val="3077873420"/>
              </p:ext>
            </p:extLst>
          </p:nvPr>
        </p:nvGraphicFramePr>
        <p:xfrm>
          <a:off x="695208" y="3429940"/>
          <a:ext cx="7639757" cy="1478280"/>
        </p:xfrm>
        <a:graphic>
          <a:graphicData uri="http://schemas.openxmlformats.org/drawingml/2006/table">
            <a:tbl>
              <a:tblPr firstRow="1" bandRow="1">
                <a:tableStyleId>{5C22544A-7EE6-4342-B048-85BDC9FD1C3A}</a:tableStyleId>
              </a:tblPr>
              <a:tblGrid>
                <a:gridCol w="1383830"/>
                <a:gridCol w="1768592"/>
                <a:gridCol w="2257778"/>
                <a:gridCol w="2229557"/>
              </a:tblGrid>
              <a:tr h="0">
                <a:tc>
                  <a:txBody>
                    <a:bodyPr/>
                    <a:lstStyle/>
                    <a:p>
                      <a:r>
                        <a:rPr lang="en-US" dirty="0" smtClean="0"/>
                        <a:t>Shape</a:t>
                      </a:r>
                      <a:endParaRPr lang="en-US" dirty="0"/>
                    </a:p>
                  </a:txBody>
                  <a:tcPr/>
                </a:tc>
                <a:tc>
                  <a:txBody>
                    <a:bodyPr/>
                    <a:lstStyle/>
                    <a:p>
                      <a:r>
                        <a:rPr lang="en-US" dirty="0" smtClean="0"/>
                        <a:t>Formula</a:t>
                      </a:r>
                      <a:endParaRPr lang="en-US" dirty="0"/>
                    </a:p>
                  </a:txBody>
                  <a:tcPr/>
                </a:tc>
                <a:tc>
                  <a:txBody>
                    <a:bodyPr/>
                    <a:lstStyle/>
                    <a:p>
                      <a:r>
                        <a:rPr lang="en-US" dirty="0" smtClean="0"/>
                        <a:t>Forward</a:t>
                      </a:r>
                      <a:endParaRPr lang="en-US" dirty="0"/>
                    </a:p>
                  </a:txBody>
                  <a:tcPr/>
                </a:tc>
                <a:tc>
                  <a:txBody>
                    <a:bodyPr/>
                    <a:lstStyle/>
                    <a:p>
                      <a:r>
                        <a:rPr lang="en-US" dirty="0" smtClean="0"/>
                        <a:t>Backward</a:t>
                      </a:r>
                      <a:endParaRPr lang="en-US" dirty="0"/>
                    </a:p>
                  </a:txBody>
                  <a:tcPr/>
                </a:tc>
              </a:tr>
              <a:tr h="370840">
                <a:tc>
                  <a:txBody>
                    <a:bodyPr/>
                    <a:lstStyle/>
                    <a:p>
                      <a:r>
                        <a:rPr lang="en-US" dirty="0" smtClean="0"/>
                        <a:t>Rectangle</a:t>
                      </a:r>
                      <a:endParaRPr lang="en-US" dirty="0"/>
                    </a:p>
                  </a:txBody>
                  <a:tcPr/>
                </a:tc>
                <a:tc>
                  <a:txBody>
                    <a:bodyPr/>
                    <a:lstStyle/>
                    <a:p>
                      <a:r>
                        <a:rPr lang="en-US" dirty="0" smtClean="0"/>
                        <a:t>A =</a:t>
                      </a:r>
                      <a:r>
                        <a:rPr lang="en-US" baseline="0" dirty="0" smtClean="0"/>
                        <a:t> L*W</a:t>
                      </a:r>
                      <a:endParaRPr lang="en-US" dirty="0"/>
                    </a:p>
                  </a:txBody>
                  <a:tcPr/>
                </a:tc>
                <a:tc>
                  <a:txBody>
                    <a:bodyPr/>
                    <a:lstStyle/>
                    <a:p>
                      <a:r>
                        <a:rPr lang="en-US" dirty="0" smtClean="0"/>
                        <a:t>Find A given L,</a:t>
                      </a:r>
                      <a:r>
                        <a:rPr lang="en-US" baseline="0" dirty="0" smtClean="0"/>
                        <a:t> </a:t>
                      </a:r>
                      <a:r>
                        <a:rPr lang="en-US" dirty="0" smtClean="0"/>
                        <a:t>W</a:t>
                      </a:r>
                      <a:endParaRPr lang="en-US" dirty="0"/>
                    </a:p>
                  </a:txBody>
                  <a:tcPr/>
                </a:tc>
                <a:tc>
                  <a:txBody>
                    <a:bodyPr/>
                    <a:lstStyle/>
                    <a:p>
                      <a:r>
                        <a:rPr lang="en-US" dirty="0" smtClean="0"/>
                        <a:t>Find L given A,</a:t>
                      </a:r>
                      <a:r>
                        <a:rPr lang="en-US" baseline="0" dirty="0" smtClean="0"/>
                        <a:t> </a:t>
                      </a:r>
                      <a:r>
                        <a:rPr lang="en-US" dirty="0" smtClean="0"/>
                        <a:t>W</a:t>
                      </a:r>
                      <a:endParaRPr lang="en-US" dirty="0"/>
                    </a:p>
                  </a:txBody>
                  <a:tcPr/>
                </a:tc>
              </a:tr>
              <a:tr h="370840">
                <a:tc>
                  <a:txBody>
                    <a:bodyPr/>
                    <a:lstStyle/>
                    <a:p>
                      <a:r>
                        <a:rPr lang="en-US" dirty="0" smtClean="0"/>
                        <a:t>Trapezoid</a:t>
                      </a:r>
                      <a:endParaRPr lang="en-US" dirty="0"/>
                    </a:p>
                  </a:txBody>
                  <a:tcPr/>
                </a:tc>
                <a:tc>
                  <a:txBody>
                    <a:bodyPr/>
                    <a:lstStyle/>
                    <a:p>
                      <a:r>
                        <a:rPr lang="en-US" dirty="0" smtClean="0"/>
                        <a:t>A = ½(</a:t>
                      </a:r>
                      <a:r>
                        <a:rPr lang="en-US" dirty="0" err="1" smtClean="0"/>
                        <a:t>B+b</a:t>
                      </a:r>
                      <a:r>
                        <a:rPr lang="en-US" dirty="0" smtClean="0"/>
                        <a:t>)h</a:t>
                      </a:r>
                      <a:endParaRPr lang="en-US" dirty="0"/>
                    </a:p>
                  </a:txBody>
                  <a:tcPr/>
                </a:tc>
                <a:tc>
                  <a:txBody>
                    <a:bodyPr/>
                    <a:lstStyle/>
                    <a:p>
                      <a:r>
                        <a:rPr lang="en-US" dirty="0" smtClean="0"/>
                        <a:t>Find A given rest</a:t>
                      </a:r>
                      <a:endParaRPr lang="en-US" dirty="0"/>
                    </a:p>
                  </a:txBody>
                  <a:tcPr/>
                </a:tc>
                <a:tc>
                  <a:txBody>
                    <a:bodyPr/>
                    <a:lstStyle/>
                    <a:p>
                      <a:r>
                        <a:rPr lang="en-US" dirty="0" smtClean="0"/>
                        <a:t>Find b given rest</a:t>
                      </a:r>
                      <a:endParaRPr lang="en-US" dirty="0"/>
                    </a:p>
                  </a:txBody>
                  <a:tcPr/>
                </a:tc>
              </a:tr>
              <a:tr h="370840">
                <a:tc>
                  <a:txBody>
                    <a:bodyPr/>
                    <a:lstStyle/>
                    <a:p>
                      <a:r>
                        <a:rPr lang="en-US" dirty="0" smtClean="0"/>
                        <a:t>Circle</a:t>
                      </a:r>
                      <a:endParaRPr lang="en-US" dirty="0"/>
                    </a:p>
                  </a:txBody>
                  <a:tcPr/>
                </a:tc>
                <a:tc>
                  <a:txBody>
                    <a:bodyPr/>
                    <a:lstStyle/>
                    <a:p>
                      <a:r>
                        <a:rPr lang="en-US" dirty="0" smtClean="0"/>
                        <a:t>A = </a:t>
                      </a:r>
                      <a:r>
                        <a:rPr lang="en-US" dirty="0" smtClean="0">
                          <a:latin typeface="Arial"/>
                          <a:cs typeface="Arial"/>
                        </a:rPr>
                        <a:t>π</a:t>
                      </a:r>
                      <a:r>
                        <a:rPr lang="en-US" dirty="0" smtClean="0"/>
                        <a:t>r</a:t>
                      </a:r>
                      <a:r>
                        <a:rPr lang="en-US" baseline="30000" dirty="0" smtClean="0"/>
                        <a:t>2</a:t>
                      </a:r>
                      <a:endParaRPr lang="en-US" baseline="30000" dirty="0"/>
                    </a:p>
                  </a:txBody>
                  <a:tcPr/>
                </a:tc>
                <a:tc>
                  <a:txBody>
                    <a:bodyPr/>
                    <a:lstStyle/>
                    <a:p>
                      <a:r>
                        <a:rPr lang="en-US" dirty="0" smtClean="0"/>
                        <a:t>Find A given rest</a:t>
                      </a:r>
                      <a:endParaRPr lang="en-US" dirty="0"/>
                    </a:p>
                  </a:txBody>
                  <a:tcPr/>
                </a:tc>
                <a:tc>
                  <a:txBody>
                    <a:bodyPr/>
                    <a:lstStyle/>
                    <a:p>
                      <a:r>
                        <a:rPr lang="en-US" dirty="0" smtClean="0"/>
                        <a:t>Find r given rest</a:t>
                      </a:r>
                      <a:endParaRPr lang="en-US" dirty="0"/>
                    </a:p>
                  </a:txBody>
                  <a:tcPr/>
                </a:tc>
              </a:tr>
            </a:tbl>
          </a:graphicData>
        </a:graphic>
      </p:graphicFrame>
    </p:spTree>
    <p:extLst>
      <p:ext uri="{BB962C8B-B14F-4D97-AF65-F5344CB8AC3E}">
        <p14:creationId xmlns:p14="http://schemas.microsoft.com/office/powerpoint/2010/main" val="1607123887"/>
      </p:ext>
    </p:extLst>
  </p:cSld>
  <p:clrMapOvr>
    <a:masterClrMapping/>
  </p:clrMapOvr>
  <mc:AlternateContent xmlns:mc="http://schemas.openxmlformats.org/markup-compatibility/2006">
    <mc:Choice xmlns:p14="http://schemas.microsoft.com/office/powerpoint/2010/main" Requires="p14">
      <p:transition spd="slow" p14:dur="2000" advTm="123795"/>
    </mc:Choice>
    <mc:Fallback>
      <p:transition xmlns:p14="http://schemas.microsoft.com/office/powerpoint/2010/main" spd="slow" advTm="123795"/>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a:t>Log Data Input to LFA</a:t>
            </a:r>
          </a:p>
        </p:txBody>
      </p:sp>
      <p:graphicFrame>
        <p:nvGraphicFramePr>
          <p:cNvPr id="444521" name="Group 105"/>
          <p:cNvGraphicFramePr>
            <a:graphicFrameLocks noGrp="1"/>
          </p:cNvGraphicFramePr>
          <p:nvPr>
            <p:ph idx="1"/>
          </p:nvPr>
        </p:nvGraphicFramePr>
        <p:xfrm>
          <a:off x="685800" y="2057400"/>
          <a:ext cx="5638800" cy="3879852"/>
        </p:xfrm>
        <a:graphic>
          <a:graphicData uri="http://schemas.openxmlformats.org/drawingml/2006/table">
            <a:tbl>
              <a:tblPr/>
              <a:tblGrid>
                <a:gridCol w="838200"/>
                <a:gridCol w="1143000"/>
                <a:gridCol w="1371600"/>
                <a:gridCol w="1219200"/>
                <a:gridCol w="1066800"/>
              </a:tblGrid>
              <a:tr h="646113">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Student</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accent1"/>
                        </a:buClr>
                        <a:buSzPct val="65000"/>
                        <a:buFont typeface="Wingdings" charset="0"/>
                        <a:buNone/>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Step (Item)</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Skill (KC)</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Opportunity</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Success</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p1s1</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Circle-area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0</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0</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p2s1</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Circle-area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1</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1</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p2s2</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Rectangle-area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0</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1</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p2s3</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Compose-by-addition</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0</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0</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A</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p3s1</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Circle-area</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2</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accent1"/>
                        </a:buClr>
                        <a:buSzPct val="65000"/>
                        <a:buFont typeface="Wingdings" charset="0"/>
                        <a:buNone/>
                        <a:tabLst>
                          <a:tab pos="127000" algn="l"/>
                        </a:tabLst>
                      </a:pPr>
                      <a:r>
                        <a:rPr kumimoji="0" lang="en-US" sz="1500" b="0" i="0" u="none" strike="noStrike" cap="none" normalizeH="0" baseline="0">
                          <a:ln>
                            <a:noFill/>
                          </a:ln>
                          <a:solidFill>
                            <a:schemeClr val="tx1"/>
                          </a:solidFill>
                          <a:effectLst/>
                          <a:latin typeface="Times" charset="0"/>
                          <a:ea typeface="ＭＳ Ｐゴシック" charset="0"/>
                          <a:cs typeface="Times New Roman" charset="0"/>
                        </a:rPr>
                        <a:t>0</a:t>
                      </a:r>
                      <a:endParaRPr kumimoji="0" lang="en-US" sz="1500" b="0" i="0" u="none" strike="noStrike" cap="none" normalizeH="0" baseline="0">
                        <a:ln>
                          <a:noFill/>
                        </a:ln>
                        <a:solidFill>
                          <a:schemeClr val="tx1"/>
                        </a:solidFill>
                        <a:effectLst/>
                        <a:latin typeface="Arial" charset="0"/>
                        <a:ea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44457" name="Text Box 41"/>
          <p:cNvSpPr txBox="1">
            <a:spLocks noChangeArrowheads="1"/>
          </p:cNvSpPr>
          <p:nvPr/>
        </p:nvSpPr>
        <p:spPr bwMode="auto">
          <a:xfrm>
            <a:off x="685800" y="1295400"/>
            <a:ext cx="1752600" cy="8255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chemeClr val="bg1"/>
                </a:solidFill>
              </a:rPr>
              <a:t>Items = steps in tutors with step-based feedback</a:t>
            </a:r>
            <a:endParaRPr lang="en-US" sz="1600" i="1" dirty="0">
              <a:solidFill>
                <a:schemeClr val="bg1"/>
              </a:solidFill>
            </a:endParaRPr>
          </a:p>
        </p:txBody>
      </p:sp>
      <p:sp>
        <p:nvSpPr>
          <p:cNvPr id="444522" name="Line 106"/>
          <p:cNvSpPr>
            <a:spLocks noChangeShapeType="1"/>
          </p:cNvSpPr>
          <p:nvPr/>
        </p:nvSpPr>
        <p:spPr bwMode="auto">
          <a:xfrm>
            <a:off x="1752600" y="2133600"/>
            <a:ext cx="152400" cy="304800"/>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44526" name="Group 110"/>
          <p:cNvGrpSpPr>
            <a:grpSpLocks/>
          </p:cNvGrpSpPr>
          <p:nvPr/>
        </p:nvGrpSpPr>
        <p:grpSpPr bwMode="auto">
          <a:xfrm>
            <a:off x="2590800" y="1295400"/>
            <a:ext cx="1828800" cy="1143000"/>
            <a:chOff x="1632" y="816"/>
            <a:chExt cx="1152" cy="720"/>
          </a:xfrm>
        </p:grpSpPr>
        <p:sp>
          <p:nvSpPr>
            <p:cNvPr id="444456" name="Text Box 40"/>
            <p:cNvSpPr txBox="1">
              <a:spLocks noChangeArrowheads="1"/>
            </p:cNvSpPr>
            <p:nvPr/>
          </p:nvSpPr>
          <p:spPr bwMode="auto">
            <a:xfrm>
              <a:off x="1632" y="816"/>
              <a:ext cx="1152" cy="5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solidFill>
                    <a:schemeClr val="bg1"/>
                  </a:solidFill>
                </a:rPr>
                <a:t>Q-matrix in single column: works for single KC items</a:t>
              </a:r>
              <a:endParaRPr lang="en-US" sz="1600" i="1">
                <a:solidFill>
                  <a:schemeClr val="bg1"/>
                </a:solidFill>
              </a:endParaRPr>
            </a:p>
          </p:txBody>
        </p:sp>
        <p:sp>
          <p:nvSpPr>
            <p:cNvPr id="444523" name="Line 107"/>
            <p:cNvSpPr>
              <a:spLocks noChangeShapeType="1"/>
            </p:cNvSpPr>
            <p:nvPr/>
          </p:nvSpPr>
          <p:spPr bwMode="auto">
            <a:xfrm flipH="1">
              <a:off x="2064" y="1344"/>
              <a:ext cx="48" cy="19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grpSp>
      <p:grpSp>
        <p:nvGrpSpPr>
          <p:cNvPr id="444527" name="Group 111"/>
          <p:cNvGrpSpPr>
            <a:grpSpLocks/>
          </p:cNvGrpSpPr>
          <p:nvPr/>
        </p:nvGrpSpPr>
        <p:grpSpPr bwMode="auto">
          <a:xfrm>
            <a:off x="4572000" y="1295400"/>
            <a:ext cx="1676400" cy="1143000"/>
            <a:chOff x="2880" y="816"/>
            <a:chExt cx="1056" cy="720"/>
          </a:xfrm>
        </p:grpSpPr>
        <p:sp>
          <p:nvSpPr>
            <p:cNvPr id="444524" name="Text Box 108"/>
            <p:cNvSpPr txBox="1">
              <a:spLocks noChangeArrowheads="1"/>
            </p:cNvSpPr>
            <p:nvPr/>
          </p:nvSpPr>
          <p:spPr bwMode="auto">
            <a:xfrm>
              <a:off x="2880" y="816"/>
              <a:ext cx="1056" cy="5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solidFill>
                    <a:schemeClr val="bg1"/>
                  </a:solidFill>
                </a:rPr>
                <a:t>Opportunities Student has had to learn KC</a:t>
              </a:r>
              <a:endParaRPr lang="en-US" sz="1600" i="1">
                <a:solidFill>
                  <a:schemeClr val="bg1"/>
                </a:solidFill>
              </a:endParaRPr>
            </a:p>
          </p:txBody>
        </p:sp>
        <p:sp>
          <p:nvSpPr>
            <p:cNvPr id="444525" name="Line 109"/>
            <p:cNvSpPr>
              <a:spLocks noChangeShapeType="1"/>
            </p:cNvSpPr>
            <p:nvPr/>
          </p:nvSpPr>
          <p:spPr bwMode="auto">
            <a:xfrm flipH="1">
              <a:off x="2976" y="1344"/>
              <a:ext cx="48" cy="19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grpSp>
    </p:spTree>
    <p:custDataLst>
      <p:tags r:id="rId1"/>
    </p:custDataLst>
    <p:extLst>
      <p:ext uri="{BB962C8B-B14F-4D97-AF65-F5344CB8AC3E}">
        <p14:creationId xmlns:p14="http://schemas.microsoft.com/office/powerpoint/2010/main" val="3681286764"/>
      </p:ext>
    </p:extLst>
  </p:cSld>
  <p:clrMapOvr>
    <a:masterClrMapping/>
  </p:clrMapOvr>
  <p:transition xmlns:p14="http://schemas.microsoft.com/office/powerpoint/2010/main" advTm="3322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45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549399"/>
            <a:ext cx="6567951"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a:xfrm>
            <a:off x="685800" y="419100"/>
            <a:ext cx="7772400" cy="1143000"/>
          </a:xfrm>
        </p:spPr>
        <p:txBody>
          <a:bodyPr/>
          <a:lstStyle/>
          <a:p>
            <a:r>
              <a:rPr lang="en-US" sz="2800" dirty="0" smtClean="0"/>
              <a:t>Statistical version of cognitive model: </a:t>
            </a:r>
            <a:r>
              <a:rPr lang="en-US" sz="2400" dirty="0" smtClean="0"/>
              <a:t>Generalization of item response theory</a:t>
            </a:r>
            <a:endParaRPr lang="en-US" sz="3200" dirty="0"/>
          </a:p>
        </p:txBody>
      </p:sp>
      <p:sp>
        <p:nvSpPr>
          <p:cNvPr id="3" name="Content Placeholder 2"/>
          <p:cNvSpPr>
            <a:spLocks noGrp="1"/>
          </p:cNvSpPr>
          <p:nvPr>
            <p:ph idx="1"/>
          </p:nvPr>
        </p:nvSpPr>
        <p:spPr>
          <a:xfrm>
            <a:off x="685800" y="1549400"/>
            <a:ext cx="7772400" cy="4546600"/>
          </a:xfrm>
        </p:spPr>
        <p:txBody>
          <a:bodyPr/>
          <a:lstStyle/>
          <a:p>
            <a:pPr lvl="0">
              <a:buNone/>
            </a:pPr>
            <a:endParaRPr lang="en-US" dirty="0" smtClean="0"/>
          </a:p>
          <a:p>
            <a:pPr lvl="0"/>
            <a:endParaRPr lang="en-US" dirty="0" smtClean="0"/>
          </a:p>
          <a:p>
            <a:pPr lvl="0"/>
            <a:endParaRPr lang="en-US" dirty="0" smtClean="0"/>
          </a:p>
          <a:p>
            <a:pPr lvl="0"/>
            <a:endParaRPr lang="en-US" dirty="0" smtClean="0"/>
          </a:p>
          <a:p>
            <a:pPr lvl="0"/>
            <a:endParaRPr lang="en-US" dirty="0" smtClean="0"/>
          </a:p>
          <a:p>
            <a:pPr lvl="0">
              <a:buNone/>
            </a:pPr>
            <a:r>
              <a:rPr lang="en-US" sz="1400" dirty="0" smtClean="0"/>
              <a:t>GIVEN:</a:t>
            </a:r>
          </a:p>
          <a:p>
            <a:pPr lvl="0"/>
            <a:r>
              <a:rPr lang="en-US" sz="1400" dirty="0" err="1" smtClean="0"/>
              <a:t>pij</a:t>
            </a:r>
            <a:r>
              <a:rPr lang="en-US" sz="1400" dirty="0" smtClean="0"/>
              <a:t> = probability student </a:t>
            </a:r>
            <a:r>
              <a:rPr lang="en-US" sz="1400" dirty="0" err="1" smtClean="0"/>
              <a:t>i</a:t>
            </a:r>
            <a:r>
              <a:rPr lang="en-US" sz="1400" dirty="0" smtClean="0"/>
              <a:t> gets step </a:t>
            </a:r>
            <a:r>
              <a:rPr lang="en-US" sz="1400" dirty="0" err="1" smtClean="0"/>
              <a:t>j</a:t>
            </a:r>
            <a:r>
              <a:rPr lang="en-US" sz="1400" dirty="0" smtClean="0"/>
              <a:t> correct</a:t>
            </a:r>
          </a:p>
          <a:p>
            <a:pPr lvl="0"/>
            <a:r>
              <a:rPr lang="en-US" sz="1400" dirty="0" err="1" smtClean="0"/>
              <a:t>Qkj</a:t>
            </a:r>
            <a:r>
              <a:rPr lang="en-US" sz="1400" dirty="0" smtClean="0"/>
              <a:t> = each knowledge component </a:t>
            </a:r>
            <a:r>
              <a:rPr lang="en-US" sz="1400" dirty="0" err="1" smtClean="0"/>
              <a:t>k</a:t>
            </a:r>
            <a:r>
              <a:rPr lang="en-US" sz="1400" dirty="0" smtClean="0"/>
              <a:t> needed for this step </a:t>
            </a:r>
            <a:r>
              <a:rPr lang="en-US" sz="1400" dirty="0" err="1" smtClean="0"/>
              <a:t>j</a:t>
            </a:r>
            <a:endParaRPr lang="en-US" sz="1400" dirty="0" smtClean="0"/>
          </a:p>
          <a:p>
            <a:pPr lvl="0"/>
            <a:r>
              <a:rPr lang="en-US" sz="1400" dirty="0" err="1" smtClean="0"/>
              <a:t>Tik</a:t>
            </a:r>
            <a:r>
              <a:rPr lang="en-US" sz="1400" dirty="0" smtClean="0"/>
              <a:t> = opportunities student </a:t>
            </a:r>
            <a:r>
              <a:rPr lang="en-US" sz="1400" dirty="0" err="1" smtClean="0"/>
              <a:t>i</a:t>
            </a:r>
            <a:r>
              <a:rPr lang="en-US" sz="1400" dirty="0" smtClean="0"/>
              <a:t> has had to practice </a:t>
            </a:r>
            <a:r>
              <a:rPr lang="en-US" sz="1400" dirty="0" err="1" smtClean="0"/>
              <a:t>k</a:t>
            </a:r>
            <a:endParaRPr lang="en-US" sz="1400" dirty="0" smtClean="0"/>
          </a:p>
          <a:p>
            <a:pPr>
              <a:buNone/>
            </a:pPr>
            <a:r>
              <a:rPr lang="en-US" sz="1400" dirty="0" smtClean="0"/>
              <a:t>ESTIMATED:</a:t>
            </a:r>
          </a:p>
          <a:p>
            <a:r>
              <a:rPr lang="el-GR" sz="1400" dirty="0" smtClean="0"/>
              <a:t>θ</a:t>
            </a:r>
            <a:r>
              <a:rPr lang="en-US" sz="1400" dirty="0" err="1" smtClean="0"/>
              <a:t>i</a:t>
            </a:r>
            <a:r>
              <a:rPr lang="en-US" sz="1400" dirty="0" smtClean="0"/>
              <a:t> = proficiency of student </a:t>
            </a:r>
            <a:r>
              <a:rPr lang="en-US" sz="1400" dirty="0" err="1" smtClean="0"/>
              <a:t>i</a:t>
            </a:r>
            <a:r>
              <a:rPr lang="en-US" sz="1400" dirty="0" smtClean="0"/>
              <a:t> </a:t>
            </a:r>
          </a:p>
          <a:p>
            <a:r>
              <a:rPr lang="en-US" sz="1400" dirty="0" err="1" smtClean="0"/>
              <a:t>βk</a:t>
            </a:r>
            <a:r>
              <a:rPr lang="en-US" sz="1400" dirty="0" smtClean="0"/>
              <a:t> = difficulty of KC </a:t>
            </a:r>
            <a:r>
              <a:rPr lang="en-US" sz="1400" dirty="0" err="1" smtClean="0"/>
              <a:t>k</a:t>
            </a:r>
            <a:endParaRPr lang="en-US" sz="1400" dirty="0" smtClean="0"/>
          </a:p>
          <a:p>
            <a:pPr lvl="0"/>
            <a:r>
              <a:rPr lang="el-GR" sz="1400" dirty="0" smtClean="0"/>
              <a:t>γ</a:t>
            </a:r>
            <a:r>
              <a:rPr lang="en-US" sz="1400" dirty="0" err="1" smtClean="0"/>
              <a:t>k</a:t>
            </a:r>
            <a:r>
              <a:rPr lang="en-US" sz="1400" dirty="0" smtClean="0"/>
              <a:t> = gain for each practice opportunity on KC </a:t>
            </a:r>
            <a:r>
              <a:rPr lang="en-US" sz="1400" dirty="0" err="1" smtClean="0"/>
              <a:t>k</a:t>
            </a:r>
            <a:endParaRPr lang="en-US" sz="1400" dirty="0"/>
          </a:p>
        </p:txBody>
      </p:sp>
      <p:sp>
        <p:nvSpPr>
          <p:cNvPr id="6" name="TextBox 5"/>
          <p:cNvSpPr txBox="1"/>
          <p:nvPr/>
        </p:nvSpPr>
        <p:spPr>
          <a:xfrm>
            <a:off x="5765800" y="5880100"/>
            <a:ext cx="2717436"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200" dirty="0" smtClean="0">
                <a:solidFill>
                  <a:srgbClr val="808080"/>
                </a:solidFill>
                <a:latin typeface="Verdana"/>
              </a:rPr>
              <a:t>Cen, Koedinger, </a:t>
            </a:r>
            <a:r>
              <a:rPr lang="en-US" sz="1200" dirty="0">
                <a:solidFill>
                  <a:srgbClr val="808080"/>
                </a:solidFill>
                <a:latin typeface="Verdana"/>
              </a:rPr>
              <a:t>&amp; </a:t>
            </a:r>
            <a:r>
              <a:rPr lang="en-US" sz="1200" dirty="0" smtClean="0">
                <a:solidFill>
                  <a:srgbClr val="808080"/>
                </a:solidFill>
                <a:latin typeface="Verdana"/>
              </a:rPr>
              <a:t>Junker (</a:t>
            </a:r>
            <a:r>
              <a:rPr lang="en-US" sz="1200" dirty="0">
                <a:solidFill>
                  <a:srgbClr val="808080"/>
                </a:solidFill>
                <a:latin typeface="Verdana"/>
              </a:rPr>
              <a:t>2006</a:t>
            </a:r>
            <a:r>
              <a:rPr lang="en-US" sz="1200" dirty="0" smtClean="0">
                <a:solidFill>
                  <a:srgbClr val="808080"/>
                </a:solidFill>
                <a:latin typeface="Verdana"/>
              </a:rPr>
              <a:t>)</a:t>
            </a:r>
            <a:br>
              <a:rPr lang="en-US" sz="1200" dirty="0" smtClean="0">
                <a:solidFill>
                  <a:srgbClr val="808080"/>
                </a:solidFill>
                <a:latin typeface="Verdana"/>
              </a:rPr>
            </a:br>
            <a:r>
              <a:rPr lang="en-US" sz="1200" dirty="0" smtClean="0">
                <a:solidFill>
                  <a:srgbClr val="808080"/>
                </a:solidFill>
                <a:latin typeface="Verdana"/>
              </a:rPr>
              <a:t>Draney, </a:t>
            </a:r>
            <a:r>
              <a:rPr lang="en-US" sz="1200" dirty="0" err="1" smtClean="0">
                <a:solidFill>
                  <a:srgbClr val="808080"/>
                </a:solidFill>
                <a:latin typeface="Verdana"/>
              </a:rPr>
              <a:t>Pirolli</a:t>
            </a:r>
            <a:r>
              <a:rPr lang="en-US" sz="1200" dirty="0" smtClean="0">
                <a:solidFill>
                  <a:srgbClr val="808080"/>
                </a:solidFill>
                <a:latin typeface="Verdana"/>
              </a:rPr>
              <a:t>, &amp; Wilson (1995)</a:t>
            </a:r>
          </a:p>
          <a:p>
            <a:r>
              <a:rPr lang="en-US" sz="1200" dirty="0" err="1" smtClean="0">
                <a:solidFill>
                  <a:srgbClr val="808080"/>
                </a:solidFill>
                <a:latin typeface="Verdana"/>
              </a:rPr>
              <a:t>Spada</a:t>
            </a:r>
            <a:r>
              <a:rPr lang="en-US" sz="1200" dirty="0" smtClean="0">
                <a:solidFill>
                  <a:srgbClr val="808080"/>
                </a:solidFill>
                <a:latin typeface="Verdana"/>
              </a:rPr>
              <a:t> &amp; </a:t>
            </a:r>
            <a:r>
              <a:rPr lang="en-US" sz="1200" dirty="0" err="1" smtClean="0">
                <a:solidFill>
                  <a:srgbClr val="808080"/>
                </a:solidFill>
                <a:latin typeface="Verdana"/>
              </a:rPr>
              <a:t>McGaw</a:t>
            </a:r>
            <a:r>
              <a:rPr lang="en-US" sz="1200" dirty="0" smtClean="0">
                <a:solidFill>
                  <a:srgbClr val="808080"/>
                </a:solidFill>
                <a:latin typeface="Verdana"/>
              </a:rPr>
              <a:t> (1985)</a:t>
            </a:r>
          </a:p>
        </p:txBody>
      </p:sp>
      <p:pic>
        <p:nvPicPr>
          <p:cNvPr id="9" name="Picture 8" descr="LearnLabLogo"/>
          <p:cNvPicPr>
            <a:picLocks noChangeAspect="1" noChangeArrowheads="1"/>
          </p:cNvPicPr>
          <p:nvPr/>
        </p:nvPicPr>
        <p:blipFill rotWithShape="1">
          <a:blip r:embed="rId3"/>
          <a:srcRect b="25951"/>
          <a:stretch/>
        </p:blipFill>
        <p:spPr bwMode="auto">
          <a:xfrm>
            <a:off x="7303675" y="0"/>
            <a:ext cx="1840325" cy="395698"/>
          </a:xfrm>
          <a:prstGeom prst="rect">
            <a:avLst/>
          </a:prstGeom>
          <a:noFill/>
          <a:ln w="9525">
            <a:noFill/>
            <a:miter lim="800000"/>
            <a:headEnd/>
            <a:tailEnd/>
          </a:ln>
        </p:spPr>
      </p:pic>
    </p:spTree>
    <p:extLst>
      <p:ext uri="{BB962C8B-B14F-4D97-AF65-F5344CB8AC3E}">
        <p14:creationId xmlns:p14="http://schemas.microsoft.com/office/powerpoint/2010/main" val="3629707584"/>
      </p:ext>
    </p:extLst>
  </p:cSld>
  <p:clrMapOvr>
    <a:masterClrMapping/>
  </p:clrMapOvr>
  <p:transition xmlns:p14="http://schemas.microsoft.com/office/powerpoint/2010/main" advTm="98507"/>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Travel through Time!</a:t>
            </a:r>
            <a:endParaRPr lang="en-US" dirty="0"/>
          </a:p>
        </p:txBody>
      </p:sp>
      <p:sp>
        <p:nvSpPr>
          <p:cNvPr id="3" name="Content Placeholder 2"/>
          <p:cNvSpPr>
            <a:spLocks noGrp="1"/>
          </p:cNvSpPr>
          <p:nvPr>
            <p:ph idx="1"/>
          </p:nvPr>
        </p:nvSpPr>
        <p:spPr>
          <a:xfrm>
            <a:off x="685800" y="1981200"/>
            <a:ext cx="8294596" cy="4114800"/>
          </a:xfrm>
        </p:spPr>
        <p:txBody>
          <a:bodyPr/>
          <a:lstStyle/>
          <a:p>
            <a:r>
              <a:rPr lang="en-US" dirty="0" smtClean="0"/>
              <a:t>Before 2008: Getting to </a:t>
            </a:r>
            <a:r>
              <a:rPr lang="en-US" dirty="0" err="1" smtClean="0"/>
              <a:t>DataShop</a:t>
            </a:r>
            <a:endParaRPr lang="en-US" dirty="0" smtClean="0"/>
          </a:p>
          <a:p>
            <a:r>
              <a:rPr lang="en-US" dirty="0" smtClean="0"/>
              <a:t>2008 paper: </a:t>
            </a:r>
            <a:r>
              <a:rPr lang="en-US" dirty="0" err="1" smtClean="0"/>
              <a:t>DataShop</a:t>
            </a:r>
            <a:r>
              <a:rPr lang="en-US" dirty="0" smtClean="0"/>
              <a:t> </a:t>
            </a:r>
            <a:r>
              <a:rPr lang="en-US" dirty="0"/>
              <a:t>emerges</a:t>
            </a:r>
            <a:endParaRPr lang="en-US" dirty="0" smtClean="0"/>
          </a:p>
          <a:p>
            <a:r>
              <a:rPr lang="en-US" dirty="0" smtClean="0"/>
              <a:t>After 2008: Closing-the-loop, </a:t>
            </a:r>
            <a:r>
              <a:rPr lang="en-US" dirty="0" err="1" smtClean="0"/>
              <a:t>LearnSphere</a:t>
            </a:r>
            <a:endParaRPr lang="en-US" dirty="0" smtClean="0"/>
          </a:p>
          <a:p>
            <a:r>
              <a:rPr lang="en-US" dirty="0" smtClean="0"/>
              <a:t>After 2018:</a:t>
            </a:r>
            <a:r>
              <a:rPr lang="en-US" dirty="0"/>
              <a:t> </a:t>
            </a:r>
            <a:r>
              <a:rPr lang="en-US" dirty="0" smtClean="0"/>
              <a:t>Computational models to scale</a:t>
            </a:r>
          </a:p>
        </p:txBody>
      </p:sp>
    </p:spTree>
    <p:extLst>
      <p:ext uri="{BB962C8B-B14F-4D97-AF65-F5344CB8AC3E}">
        <p14:creationId xmlns:p14="http://schemas.microsoft.com/office/powerpoint/2010/main" val="4046045700"/>
      </p:ext>
    </p:extLst>
  </p:cSld>
  <p:clrMapOvr>
    <a:masterClrMapping/>
  </p:clrMapOvr>
  <mc:AlternateContent xmlns:mc="http://schemas.openxmlformats.org/markup-compatibility/2006">
    <mc:Choice xmlns:p14="http://schemas.microsoft.com/office/powerpoint/2010/main" Requires="p14">
      <p:transition spd="slow" p14:dur="2000" advTm="21710"/>
    </mc:Choice>
    <mc:Fallback>
      <p:transition xmlns:p14="http://schemas.microsoft.com/office/powerpoint/2010/main" spd="slow" advTm="2171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82600" y="274638"/>
            <a:ext cx="8509000" cy="1046162"/>
          </a:xfrm>
        </p:spPr>
        <p:txBody>
          <a:bodyPr>
            <a:normAutofit fontScale="90000"/>
          </a:bodyPr>
          <a:lstStyle/>
          <a:p>
            <a:pPr algn="l" eaLnBrk="1" hangingPunct="1"/>
            <a:r>
              <a:rPr lang="en-US" sz="2400" dirty="0" smtClean="0">
                <a:latin typeface="Verdana" charset="0"/>
                <a:ea typeface="ＭＳ Ｐゴシック" charset="0"/>
                <a:cs typeface="ＭＳ Ｐゴシック" charset="0"/>
              </a:rPr>
              <a:t>How to generate cognitive model candidates?</a:t>
            </a:r>
            <a:br>
              <a:rPr lang="en-US" sz="2400" dirty="0" smtClean="0">
                <a:latin typeface="Verdana" charset="0"/>
                <a:ea typeface="ＭＳ Ｐゴシック" charset="0"/>
                <a:cs typeface="ＭＳ Ｐゴシック" charset="0"/>
              </a:rPr>
            </a:br>
            <a:r>
              <a:rPr lang="en-US" sz="2400" dirty="0" smtClean="0">
                <a:latin typeface="Verdana" charset="0"/>
                <a:ea typeface="ＭＳ Ｐゴシック" charset="0"/>
                <a:cs typeface="ＭＳ Ｐゴシック" charset="0"/>
              </a:rPr>
              <a:t>Requires psychology &amp; domain expertise!</a:t>
            </a:r>
            <a:br>
              <a:rPr lang="en-US" sz="2400" dirty="0" smtClean="0">
                <a:latin typeface="Verdana" charset="0"/>
                <a:ea typeface="ＭＳ Ｐゴシック" charset="0"/>
                <a:cs typeface="ＭＳ Ｐゴシック" charset="0"/>
              </a:rPr>
            </a:br>
            <a:r>
              <a:rPr lang="en-US" sz="1800" dirty="0" smtClean="0">
                <a:latin typeface="Verdana" charset="0"/>
                <a:ea typeface="ＭＳ Ｐゴシック" charset="0"/>
                <a:cs typeface="ＭＳ Ｐゴシック" charset="0"/>
              </a:rPr>
              <a:t>Key idea: modify </a:t>
            </a:r>
            <a:r>
              <a:rPr lang="en-US" sz="1800" dirty="0">
                <a:latin typeface="Verdana" charset="0"/>
                <a:ea typeface="ＭＳ Ｐゴシック" charset="0"/>
                <a:cs typeface="ＭＳ Ｐゴシック" charset="0"/>
              </a:rPr>
              <a:t>Q matrix by factor in P matrix to get new Q</a:t>
            </a:r>
            <a:r>
              <a:rPr lang="ja-JP" altLang="en-US" sz="1800" dirty="0">
                <a:latin typeface="Verdana" charset="0"/>
                <a:ea typeface="ＭＳ Ｐゴシック" charset="0"/>
                <a:cs typeface="ＭＳ Ｐゴシック" charset="0"/>
              </a:rPr>
              <a:t>’</a:t>
            </a:r>
            <a:r>
              <a:rPr lang="en-US" altLang="ja-JP" sz="1800" dirty="0">
                <a:latin typeface="Verdana" charset="0"/>
                <a:ea typeface="ＭＳ Ｐゴシック" charset="0"/>
                <a:cs typeface="ＭＳ Ｐゴシック" charset="0"/>
              </a:rPr>
              <a:t> matrix</a:t>
            </a:r>
            <a:endParaRPr lang="en-US" sz="2400" dirty="0">
              <a:latin typeface="Verdana" charset="0"/>
              <a:ea typeface="ＭＳ Ｐゴシック" charset="0"/>
              <a:cs typeface="ＭＳ Ｐゴシック" charset="0"/>
            </a:endParaRPr>
          </a:p>
        </p:txBody>
      </p:sp>
      <p:sp>
        <p:nvSpPr>
          <p:cNvPr id="3" name="TextBox 2"/>
          <p:cNvSpPr txBox="1">
            <a:spLocks noChangeArrowheads="1"/>
          </p:cNvSpPr>
          <p:nvPr/>
        </p:nvSpPr>
        <p:spPr bwMode="auto">
          <a:xfrm>
            <a:off x="914400" y="4521200"/>
            <a:ext cx="731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t>Produces new Q matrix</a:t>
            </a:r>
          </a:p>
          <a:p>
            <a:pPr eaLnBrk="1" hangingPunct="1">
              <a:buFont typeface="Arial" charset="0"/>
              <a:buChar char="•"/>
            </a:pPr>
            <a:r>
              <a:rPr lang="en-US"/>
              <a:t>Two new KCs (Sub-Pos &amp; Sub-Neg) replace old KC (Sub)</a:t>
            </a:r>
          </a:p>
          <a:p>
            <a:pPr lvl="1" eaLnBrk="1" hangingPunct="1">
              <a:buFont typeface="Arial" charset="0"/>
              <a:buChar char="•"/>
            </a:pPr>
            <a:r>
              <a:rPr lang="en-US"/>
              <a:t>Redo opportunity counts</a:t>
            </a:r>
          </a:p>
          <a:p>
            <a:pPr eaLnBrk="1" hangingPunct="1">
              <a:buFont typeface="Arial" charset="0"/>
              <a:buChar char="•"/>
            </a:pPr>
            <a:endParaRPr lang="en-US"/>
          </a:p>
        </p:txBody>
      </p:sp>
      <p:sp>
        <p:nvSpPr>
          <p:cNvPr id="6" name="Rectangle 5"/>
          <p:cNvSpPr/>
          <p:nvPr/>
        </p:nvSpPr>
        <p:spPr>
          <a:xfrm>
            <a:off x="4114800" y="1320800"/>
            <a:ext cx="18288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chemeClr val="bg1"/>
                </a:solidFill>
              </a:ln>
              <a:solidFill>
                <a:schemeClr val="bg1"/>
              </a:solidFill>
            </a:endParaRPr>
          </a:p>
        </p:txBody>
      </p:sp>
      <p:sp>
        <p:nvSpPr>
          <p:cNvPr id="9" name="Rectangle 8"/>
          <p:cNvSpPr/>
          <p:nvPr/>
        </p:nvSpPr>
        <p:spPr>
          <a:xfrm>
            <a:off x="5943600" y="1549400"/>
            <a:ext cx="21336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914400" y="4064000"/>
            <a:ext cx="793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t>Q matrix factor Sub </a:t>
            </a:r>
            <a:r>
              <a:rPr lang="en-US" i="1"/>
              <a:t>split </a:t>
            </a:r>
            <a:r>
              <a:rPr lang="en-US"/>
              <a:t>by P matrix factor Neg-result</a:t>
            </a:r>
          </a:p>
        </p:txBody>
      </p:sp>
      <p:pic>
        <p:nvPicPr>
          <p:cNvPr id="72711"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68325" y="1558925"/>
            <a:ext cx="7127875" cy="2501900"/>
          </a:xfrm>
        </p:spPr>
      </p:pic>
      <p:sp>
        <p:nvSpPr>
          <p:cNvPr id="11" name="Rectangle 10"/>
          <p:cNvSpPr/>
          <p:nvPr/>
        </p:nvSpPr>
        <p:spPr>
          <a:xfrm>
            <a:off x="3838575" y="1625600"/>
            <a:ext cx="1847850" cy="230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5715000" y="1616075"/>
            <a:ext cx="2009775" cy="2333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271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3538538"/>
            <a:ext cx="234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29219992"/>
      </p:ext>
    </p:extLst>
  </p:cSld>
  <p:clrMapOvr>
    <a:masterClrMapping/>
  </p:clrMapOvr>
  <mc:AlternateContent xmlns:mc="http://schemas.openxmlformats.org/markup-compatibility/2006">
    <mc:Choice xmlns:p14="http://schemas.microsoft.com/office/powerpoint/2010/main" Requires="p14">
      <p:transition spd="slow" p14:dur="2000" advTm="149684"/>
    </mc:Choice>
    <mc:Fallback>
      <p:transition xmlns:p14="http://schemas.microsoft.com/office/powerpoint/2010/main" spd="slow" advTm="149684"/>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549399"/>
            <a:ext cx="6567951"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a:xfrm>
            <a:off x="685800" y="419100"/>
            <a:ext cx="7772400" cy="1143000"/>
          </a:xfrm>
        </p:spPr>
        <p:txBody>
          <a:bodyPr/>
          <a:lstStyle/>
          <a:p>
            <a:r>
              <a:rPr lang="en-US" sz="2800" dirty="0" smtClean="0"/>
              <a:t>Statistical version of cognitive model: </a:t>
            </a:r>
            <a:r>
              <a:rPr lang="en-US" sz="2400" dirty="0" smtClean="0"/>
              <a:t>Generalization of item response theory</a:t>
            </a:r>
            <a:endParaRPr lang="en-US" sz="3200" dirty="0"/>
          </a:p>
        </p:txBody>
      </p:sp>
      <p:sp>
        <p:nvSpPr>
          <p:cNvPr id="3" name="Content Placeholder 2"/>
          <p:cNvSpPr>
            <a:spLocks noGrp="1"/>
          </p:cNvSpPr>
          <p:nvPr>
            <p:ph idx="1"/>
          </p:nvPr>
        </p:nvSpPr>
        <p:spPr>
          <a:xfrm>
            <a:off x="685800" y="1549400"/>
            <a:ext cx="7772400" cy="4546600"/>
          </a:xfrm>
        </p:spPr>
        <p:txBody>
          <a:bodyPr/>
          <a:lstStyle/>
          <a:p>
            <a:pPr lvl="0">
              <a:buNone/>
            </a:pPr>
            <a:endParaRPr lang="en-US" dirty="0" smtClean="0"/>
          </a:p>
          <a:p>
            <a:pPr lvl="0"/>
            <a:endParaRPr lang="en-US" dirty="0" smtClean="0"/>
          </a:p>
          <a:p>
            <a:pPr lvl="0"/>
            <a:endParaRPr lang="en-US" dirty="0" smtClean="0"/>
          </a:p>
          <a:p>
            <a:pPr lvl="0"/>
            <a:endParaRPr lang="en-US" dirty="0" smtClean="0"/>
          </a:p>
          <a:p>
            <a:pPr lvl="0"/>
            <a:endParaRPr lang="en-US" dirty="0" smtClean="0"/>
          </a:p>
          <a:p>
            <a:pPr lvl="0">
              <a:buNone/>
            </a:pPr>
            <a:r>
              <a:rPr lang="en-US" sz="1400" dirty="0" smtClean="0"/>
              <a:t>GIVEN:</a:t>
            </a:r>
          </a:p>
          <a:p>
            <a:pPr lvl="0"/>
            <a:r>
              <a:rPr lang="en-US" sz="1400" dirty="0" err="1" smtClean="0"/>
              <a:t>pij</a:t>
            </a:r>
            <a:r>
              <a:rPr lang="en-US" sz="1400" dirty="0" smtClean="0"/>
              <a:t> = probability student </a:t>
            </a:r>
            <a:r>
              <a:rPr lang="en-US" sz="1400" dirty="0" err="1" smtClean="0"/>
              <a:t>i</a:t>
            </a:r>
            <a:r>
              <a:rPr lang="en-US" sz="1400" dirty="0" smtClean="0"/>
              <a:t> gets step </a:t>
            </a:r>
            <a:r>
              <a:rPr lang="en-US" sz="1400" dirty="0" err="1" smtClean="0"/>
              <a:t>j</a:t>
            </a:r>
            <a:r>
              <a:rPr lang="en-US" sz="1400" dirty="0" smtClean="0"/>
              <a:t> correct</a:t>
            </a:r>
          </a:p>
          <a:p>
            <a:pPr lvl="0"/>
            <a:r>
              <a:rPr lang="en-US" sz="1400" dirty="0" err="1" smtClean="0"/>
              <a:t>Qkj</a:t>
            </a:r>
            <a:r>
              <a:rPr lang="en-US" sz="1400" dirty="0" smtClean="0"/>
              <a:t> = each knowledge component </a:t>
            </a:r>
            <a:r>
              <a:rPr lang="en-US" sz="1400" dirty="0" err="1" smtClean="0"/>
              <a:t>k</a:t>
            </a:r>
            <a:r>
              <a:rPr lang="en-US" sz="1400" dirty="0" smtClean="0"/>
              <a:t> needed for this step </a:t>
            </a:r>
            <a:r>
              <a:rPr lang="en-US" sz="1400" dirty="0" err="1" smtClean="0"/>
              <a:t>j</a:t>
            </a:r>
            <a:endParaRPr lang="en-US" sz="1400" dirty="0" smtClean="0"/>
          </a:p>
          <a:p>
            <a:pPr lvl="0"/>
            <a:r>
              <a:rPr lang="en-US" sz="1400" dirty="0" err="1" smtClean="0"/>
              <a:t>Tik</a:t>
            </a:r>
            <a:r>
              <a:rPr lang="en-US" sz="1400" dirty="0" smtClean="0"/>
              <a:t> = opportunities student </a:t>
            </a:r>
            <a:r>
              <a:rPr lang="en-US" sz="1400" dirty="0" err="1" smtClean="0"/>
              <a:t>i</a:t>
            </a:r>
            <a:r>
              <a:rPr lang="en-US" sz="1400" dirty="0" smtClean="0"/>
              <a:t> has had to practice </a:t>
            </a:r>
            <a:r>
              <a:rPr lang="en-US" sz="1400" dirty="0" err="1" smtClean="0"/>
              <a:t>k</a:t>
            </a:r>
            <a:endParaRPr lang="en-US" sz="1400" dirty="0" smtClean="0"/>
          </a:p>
          <a:p>
            <a:pPr>
              <a:buNone/>
            </a:pPr>
            <a:r>
              <a:rPr lang="en-US" sz="1400" dirty="0" smtClean="0"/>
              <a:t>ESTIMATED:</a:t>
            </a:r>
          </a:p>
          <a:p>
            <a:r>
              <a:rPr lang="el-GR" sz="1400" dirty="0" smtClean="0"/>
              <a:t>θ</a:t>
            </a:r>
            <a:r>
              <a:rPr lang="en-US" sz="1400" dirty="0" err="1" smtClean="0"/>
              <a:t>i</a:t>
            </a:r>
            <a:r>
              <a:rPr lang="en-US" sz="1400" dirty="0" smtClean="0"/>
              <a:t> = proficiency of student </a:t>
            </a:r>
            <a:r>
              <a:rPr lang="en-US" sz="1400" dirty="0" err="1" smtClean="0"/>
              <a:t>i</a:t>
            </a:r>
            <a:r>
              <a:rPr lang="en-US" sz="1400" dirty="0" smtClean="0"/>
              <a:t> </a:t>
            </a:r>
          </a:p>
          <a:p>
            <a:r>
              <a:rPr lang="en-US" sz="1400" dirty="0" err="1" smtClean="0"/>
              <a:t>βk</a:t>
            </a:r>
            <a:r>
              <a:rPr lang="en-US" sz="1400" dirty="0" smtClean="0"/>
              <a:t> = difficulty of KC </a:t>
            </a:r>
            <a:r>
              <a:rPr lang="en-US" sz="1400" dirty="0" err="1" smtClean="0"/>
              <a:t>k</a:t>
            </a:r>
            <a:endParaRPr lang="en-US" sz="1400" dirty="0" smtClean="0"/>
          </a:p>
          <a:p>
            <a:pPr lvl="0"/>
            <a:r>
              <a:rPr lang="el-GR" sz="1400" dirty="0" smtClean="0"/>
              <a:t>γ</a:t>
            </a:r>
            <a:r>
              <a:rPr lang="en-US" sz="1400" dirty="0" err="1" smtClean="0"/>
              <a:t>k</a:t>
            </a:r>
            <a:r>
              <a:rPr lang="en-US" sz="1400" dirty="0" smtClean="0"/>
              <a:t> = gain for each practice opportunity on KC </a:t>
            </a:r>
            <a:r>
              <a:rPr lang="en-US" sz="1400" dirty="0" err="1" smtClean="0"/>
              <a:t>k</a:t>
            </a:r>
            <a:endParaRPr lang="en-US" sz="1400" dirty="0"/>
          </a:p>
        </p:txBody>
      </p:sp>
      <p:sp>
        <p:nvSpPr>
          <p:cNvPr id="6" name="TextBox 5"/>
          <p:cNvSpPr txBox="1"/>
          <p:nvPr/>
        </p:nvSpPr>
        <p:spPr>
          <a:xfrm>
            <a:off x="5765800" y="5880100"/>
            <a:ext cx="2717436"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200" dirty="0" smtClean="0">
                <a:solidFill>
                  <a:srgbClr val="808080"/>
                </a:solidFill>
                <a:latin typeface="Verdana"/>
              </a:rPr>
              <a:t>Cen, Koedinger, </a:t>
            </a:r>
            <a:r>
              <a:rPr lang="en-US" sz="1200" dirty="0">
                <a:solidFill>
                  <a:srgbClr val="808080"/>
                </a:solidFill>
                <a:latin typeface="Verdana"/>
              </a:rPr>
              <a:t>&amp; </a:t>
            </a:r>
            <a:r>
              <a:rPr lang="en-US" sz="1200" dirty="0" smtClean="0">
                <a:solidFill>
                  <a:srgbClr val="808080"/>
                </a:solidFill>
                <a:latin typeface="Verdana"/>
              </a:rPr>
              <a:t>Junker (</a:t>
            </a:r>
            <a:r>
              <a:rPr lang="en-US" sz="1200" dirty="0">
                <a:solidFill>
                  <a:srgbClr val="808080"/>
                </a:solidFill>
                <a:latin typeface="Verdana"/>
              </a:rPr>
              <a:t>2006</a:t>
            </a:r>
            <a:r>
              <a:rPr lang="en-US" sz="1200" dirty="0" smtClean="0">
                <a:solidFill>
                  <a:srgbClr val="808080"/>
                </a:solidFill>
                <a:latin typeface="Verdana"/>
              </a:rPr>
              <a:t>)</a:t>
            </a:r>
            <a:br>
              <a:rPr lang="en-US" sz="1200" dirty="0" smtClean="0">
                <a:solidFill>
                  <a:srgbClr val="808080"/>
                </a:solidFill>
                <a:latin typeface="Verdana"/>
              </a:rPr>
            </a:br>
            <a:r>
              <a:rPr lang="en-US" sz="1200" dirty="0" smtClean="0">
                <a:solidFill>
                  <a:srgbClr val="808080"/>
                </a:solidFill>
                <a:latin typeface="Verdana"/>
              </a:rPr>
              <a:t>Draney, </a:t>
            </a:r>
            <a:r>
              <a:rPr lang="en-US" sz="1200" dirty="0" err="1" smtClean="0">
                <a:solidFill>
                  <a:srgbClr val="808080"/>
                </a:solidFill>
                <a:latin typeface="Verdana"/>
              </a:rPr>
              <a:t>Pirolli</a:t>
            </a:r>
            <a:r>
              <a:rPr lang="en-US" sz="1200" dirty="0" smtClean="0">
                <a:solidFill>
                  <a:srgbClr val="808080"/>
                </a:solidFill>
                <a:latin typeface="Verdana"/>
              </a:rPr>
              <a:t>, &amp; Wilson (1995)</a:t>
            </a:r>
          </a:p>
          <a:p>
            <a:r>
              <a:rPr lang="en-US" sz="1200" dirty="0" err="1" smtClean="0">
                <a:solidFill>
                  <a:srgbClr val="808080"/>
                </a:solidFill>
                <a:latin typeface="Verdana"/>
              </a:rPr>
              <a:t>Spada</a:t>
            </a:r>
            <a:r>
              <a:rPr lang="en-US" sz="1200" dirty="0" smtClean="0">
                <a:solidFill>
                  <a:srgbClr val="808080"/>
                </a:solidFill>
                <a:latin typeface="Verdana"/>
              </a:rPr>
              <a:t> &amp; </a:t>
            </a:r>
            <a:r>
              <a:rPr lang="en-US" sz="1200" dirty="0" err="1" smtClean="0">
                <a:solidFill>
                  <a:srgbClr val="808080"/>
                </a:solidFill>
                <a:latin typeface="Verdana"/>
              </a:rPr>
              <a:t>McGaw</a:t>
            </a:r>
            <a:r>
              <a:rPr lang="en-US" sz="1200" dirty="0" smtClean="0">
                <a:solidFill>
                  <a:srgbClr val="808080"/>
                </a:solidFill>
                <a:latin typeface="Verdana"/>
              </a:rPr>
              <a:t> (1985)</a:t>
            </a:r>
          </a:p>
        </p:txBody>
      </p:sp>
      <p:pic>
        <p:nvPicPr>
          <p:cNvPr id="7" name="Picture 4" descr="LearnLabLogo"/>
          <p:cNvPicPr>
            <a:picLocks noChangeAspect="1" noChangeArrowheads="1"/>
          </p:cNvPicPr>
          <p:nvPr/>
        </p:nvPicPr>
        <p:blipFill>
          <a:blip r:embed="rId3"/>
          <a:srcRect/>
          <a:stretch>
            <a:fillRect/>
          </a:stretch>
        </p:blipFill>
        <p:spPr bwMode="auto">
          <a:xfrm>
            <a:off x="7303675" y="0"/>
            <a:ext cx="1840325" cy="534372"/>
          </a:xfrm>
          <a:prstGeom prst="rect">
            <a:avLst/>
          </a:prstGeom>
          <a:noFill/>
          <a:ln w="9525">
            <a:noFill/>
            <a:miter lim="800000"/>
            <a:headEnd/>
            <a:tailEnd/>
          </a:ln>
        </p:spPr>
      </p:pic>
    </p:spTree>
    <p:extLst>
      <p:ext uri="{BB962C8B-B14F-4D97-AF65-F5344CB8AC3E}">
        <p14:creationId xmlns:p14="http://schemas.microsoft.com/office/powerpoint/2010/main" val="2521585181"/>
      </p:ext>
    </p:extLst>
  </p:cSld>
  <p:clrMapOvr>
    <a:masterClrMapping/>
  </p:clrMapOvr>
  <p:transition xmlns:p14="http://schemas.microsoft.com/office/powerpoint/2010/main" advTm="6375"/>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p:cNvGraphicFramePr>
            <a:graphicFrameLocks noGrp="1" noChangeAspect="1"/>
          </p:cNvGraphicFramePr>
          <p:nvPr>
            <p:ph sz="half" idx="4294967295"/>
          </p:nvPr>
        </p:nvGraphicFramePr>
        <p:xfrm>
          <a:off x="257175" y="1457325"/>
          <a:ext cx="6942138" cy="5072063"/>
        </p:xfrm>
        <a:graphic>
          <a:graphicData uri="http://schemas.openxmlformats.org/presentationml/2006/ole">
            <mc:AlternateContent xmlns:mc="http://schemas.openxmlformats.org/markup-compatibility/2006">
              <mc:Choice xmlns:v="urn:schemas-microsoft-com:vml" Requires="v">
                <p:oleObj spid="_x0000_s324691" name="Visio" r:id="rId4" imgW="6604000" imgH="4826000" progId="">
                  <p:embed/>
                </p:oleObj>
              </mc:Choice>
              <mc:Fallback>
                <p:oleObj name="Visio" r:id="rId4" imgW="6604000" imgH="482600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1457325"/>
                        <a:ext cx="6942138"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30" name="Rectangle 2"/>
          <p:cNvSpPr>
            <a:spLocks noGrp="1" noChangeArrowheads="1"/>
          </p:cNvSpPr>
          <p:nvPr>
            <p:ph type="title" idx="4294967295"/>
          </p:nvPr>
        </p:nvSpPr>
        <p:spPr>
          <a:xfrm>
            <a:off x="723900" y="239713"/>
            <a:ext cx="7781925" cy="1008062"/>
          </a:xfrm>
        </p:spPr>
        <p:txBody>
          <a:bodyPr>
            <a:normAutofit fontScale="90000"/>
          </a:bodyPr>
          <a:lstStyle/>
          <a:p>
            <a:pPr algn="l" eaLnBrk="1" hangingPunct="1"/>
            <a:r>
              <a:rPr lang="en-US" dirty="0" smtClean="0">
                <a:latin typeface="Verdana" charset="0"/>
                <a:ea typeface="ＭＳ Ｐゴシック" charset="0"/>
                <a:cs typeface="ＭＳ Ｐゴシック" charset="0"/>
              </a:rPr>
              <a:t>Learning Factors Analysis: </a:t>
            </a:r>
            <a:r>
              <a:rPr lang="en-US" sz="2800" dirty="0" smtClean="0">
                <a:latin typeface="Verdana" charset="0"/>
                <a:ea typeface="ＭＳ Ｐゴシック" charset="0"/>
                <a:cs typeface="ＭＳ Ｐゴシック" charset="0"/>
              </a:rPr>
              <a:t>Cognitive Model Discovery via Search</a:t>
            </a:r>
            <a:endParaRPr lang="en-US" dirty="0">
              <a:latin typeface="Verdana" charset="0"/>
              <a:ea typeface="ＭＳ Ｐゴシック" charset="0"/>
              <a:cs typeface="ＭＳ Ｐゴシック" charset="0"/>
            </a:endParaRPr>
          </a:p>
        </p:txBody>
      </p:sp>
      <p:sp>
        <p:nvSpPr>
          <p:cNvPr id="73731" name="Text Box 6"/>
          <p:cNvSpPr txBox="1">
            <a:spLocks noChangeArrowheads="1"/>
          </p:cNvSpPr>
          <p:nvPr/>
        </p:nvSpPr>
        <p:spPr bwMode="auto">
          <a:xfrm>
            <a:off x="4241800" y="6091238"/>
            <a:ext cx="4610100" cy="6397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Times" charset="0"/>
              </a:rPr>
              <a:t>Cen, H., Koedinger, K., Junker, B. (2006).  Learning Factors Analysis: A general method for cognitive model evaluation and improvement. </a:t>
            </a:r>
            <a:r>
              <a:rPr lang="en-US" sz="1200" i="1">
                <a:latin typeface="Times" charset="0"/>
              </a:rPr>
              <a:t>8th International Conference on Intelligent Tutoring Systems</a:t>
            </a:r>
            <a:r>
              <a:rPr lang="en-US" sz="1200">
                <a:latin typeface="Times" charset="0"/>
              </a:rPr>
              <a:t>.</a:t>
            </a:r>
          </a:p>
        </p:txBody>
      </p:sp>
      <p:sp>
        <p:nvSpPr>
          <p:cNvPr id="73732" name="Rectangle 5"/>
          <p:cNvSpPr>
            <a:spLocks noChangeArrowheads="1"/>
          </p:cNvSpPr>
          <p:nvPr/>
        </p:nvSpPr>
        <p:spPr bwMode="auto">
          <a:xfrm>
            <a:off x="6048375" y="1466850"/>
            <a:ext cx="2952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80000"/>
              </a:lnSpc>
              <a:spcBef>
                <a:spcPct val="20000"/>
              </a:spcBef>
              <a:buSzPct val="100000"/>
              <a:buFontTx/>
              <a:buChar char="•"/>
            </a:pPr>
            <a:r>
              <a:rPr lang="nl-NL" sz="1600"/>
              <a:t>Search algorithm guided by a heuristic</a:t>
            </a:r>
            <a:r>
              <a:rPr lang="en-US" sz="1600"/>
              <a:t>:</a:t>
            </a:r>
            <a:r>
              <a:rPr lang="nl-NL" sz="1600"/>
              <a:t> BIC</a:t>
            </a:r>
          </a:p>
          <a:p>
            <a:pPr marL="342900" indent="-342900" eaLnBrk="0" hangingPunct="0">
              <a:lnSpc>
                <a:spcPct val="80000"/>
              </a:lnSpc>
              <a:spcBef>
                <a:spcPct val="20000"/>
              </a:spcBef>
              <a:buSzPct val="100000"/>
              <a:buFontTx/>
              <a:buChar char="•"/>
            </a:pPr>
            <a:r>
              <a:rPr lang="nl-NL" sz="1600"/>
              <a:t>Start from an existing cog model (Q matrix)</a:t>
            </a:r>
          </a:p>
          <a:p>
            <a:pPr marL="342900" indent="-342900" eaLnBrk="0" hangingPunct="0">
              <a:lnSpc>
                <a:spcPct val="80000"/>
              </a:lnSpc>
              <a:spcBef>
                <a:spcPct val="20000"/>
              </a:spcBef>
              <a:buSzPct val="100000"/>
              <a:buFontTx/>
              <a:buChar char="•"/>
            </a:pPr>
            <a:endParaRPr lang="en-US" sz="1600">
              <a:latin typeface="Verdana" charset="0"/>
            </a:endParaRPr>
          </a:p>
        </p:txBody>
      </p:sp>
    </p:spTree>
    <p:extLst>
      <p:ext uri="{BB962C8B-B14F-4D97-AF65-F5344CB8AC3E}">
        <p14:creationId xmlns:p14="http://schemas.microsoft.com/office/powerpoint/2010/main" val="1259950304"/>
      </p:ext>
    </p:extLst>
  </p:cSld>
  <p:clrMapOvr>
    <a:masterClrMapping/>
  </p:clrMapOvr>
  <p:transition xmlns:p14="http://schemas.microsoft.com/office/powerpoint/2010/main" spd="slow" advTm="6983"/>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9075"/>
            <a:ext cx="9144000" cy="722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2250"/>
            <a:ext cx="1234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p:cNvSpPr>
            <a:spLocks noGrp="1" noChangeArrowheads="1"/>
          </p:cNvSpPr>
          <p:nvPr>
            <p:ph type="title" idx="4294967295"/>
          </p:nvPr>
        </p:nvSpPr>
        <p:spPr>
          <a:xfrm>
            <a:off x="474129" y="152400"/>
            <a:ext cx="8226425" cy="1276350"/>
          </a:xfrm>
        </p:spPr>
        <p:txBody>
          <a:bodyPr>
            <a:normAutofit fontScale="90000"/>
          </a:bodyPr>
          <a:lstStyle/>
          <a:p>
            <a:pPr algn="l" eaLnBrk="1" hangingPunct="1"/>
            <a:r>
              <a:rPr lang="en-US" sz="2800" dirty="0" err="1" smtClean="0">
                <a:latin typeface="Verdana" charset="0"/>
                <a:ea typeface="ＭＳ Ｐゴシック" charset="0"/>
                <a:cs typeface="ＭＳ Ｐゴシック" charset="0"/>
              </a:rPr>
              <a:t>DataShop</a:t>
            </a:r>
            <a:r>
              <a:rPr lang="en-US" sz="2800" dirty="0" smtClean="0">
                <a:latin typeface="Verdana" charset="0"/>
                <a:ea typeface="ＭＳ Ｐゴシック" charset="0"/>
                <a:cs typeface="ＭＳ Ｐゴシック" charset="0"/>
              </a:rPr>
              <a:t> facilitates “social computing” combining people &amp; machine learning</a:t>
            </a:r>
            <a:r>
              <a:rPr lang="en-US" altLang="ja-JP" sz="2800" dirty="0" smtClean="0">
                <a:latin typeface="Verdana" charset="0"/>
                <a:ea typeface="ＭＳ Ｐゴシック" charset="0"/>
                <a:cs typeface="ＭＳ Ｐゴシック" charset="0"/>
              </a:rPr>
              <a:t>: </a:t>
            </a:r>
            <a:r>
              <a:rPr lang="en-US" altLang="ja-JP" sz="2800" dirty="0">
                <a:latin typeface="Verdana" charset="0"/>
                <a:ea typeface="ＭＳ Ｐゴシック" charset="0"/>
                <a:cs typeface="ＭＳ Ｐゴシック" charset="0"/>
              </a:rPr>
              <a:t/>
            </a:r>
            <a:br>
              <a:rPr lang="en-US" altLang="ja-JP" sz="2800" dirty="0">
                <a:latin typeface="Verdana" charset="0"/>
                <a:ea typeface="ＭＳ Ｐゴシック" charset="0"/>
                <a:cs typeface="ＭＳ Ｐゴシック" charset="0"/>
              </a:rPr>
            </a:br>
            <a:r>
              <a:rPr lang="en-US" altLang="ja-JP" sz="2800" dirty="0">
                <a:latin typeface="Verdana" charset="0"/>
                <a:ea typeface="ＭＳ Ｐゴシック" charset="0"/>
                <a:cs typeface="ＭＳ Ｐゴシック" charset="0"/>
              </a:rPr>
              <a:t>Feature input (P) </a:t>
            </a:r>
            <a:r>
              <a:rPr lang="en-US" altLang="ja-JP" sz="2800" dirty="0" smtClean="0">
                <a:latin typeface="Verdana" charset="0"/>
                <a:ea typeface="ＭＳ Ｐゴシック" charset="0"/>
                <a:cs typeface="ＭＳ Ｐゴシック" charset="0"/>
              </a:rPr>
              <a:t>emerges naturally</a:t>
            </a:r>
            <a:endParaRPr lang="en-US" sz="2800" dirty="0">
              <a:latin typeface="Verdana" charset="0"/>
              <a:ea typeface="ＭＳ Ｐゴシック" charset="0"/>
              <a:cs typeface="ＭＳ Ｐゴシック" charset="0"/>
            </a:endParaRPr>
          </a:p>
        </p:txBody>
      </p:sp>
      <p:grpSp>
        <p:nvGrpSpPr>
          <p:cNvPr id="76804" name="Group 19"/>
          <p:cNvGrpSpPr>
            <a:grpSpLocks/>
          </p:cNvGrpSpPr>
          <p:nvPr/>
        </p:nvGrpSpPr>
        <p:grpSpPr bwMode="auto">
          <a:xfrm>
            <a:off x="0" y="4902200"/>
            <a:ext cx="7531100" cy="2108200"/>
            <a:chOff x="0" y="3088"/>
            <a:chExt cx="4744" cy="1328"/>
          </a:xfrm>
        </p:grpSpPr>
        <p:sp>
          <p:nvSpPr>
            <p:cNvPr id="76811" name="Text Box 6"/>
            <p:cNvSpPr txBox="1">
              <a:spLocks noChangeArrowheads="1"/>
            </p:cNvSpPr>
            <p:nvPr/>
          </p:nvSpPr>
          <p:spPr bwMode="auto">
            <a:xfrm>
              <a:off x="1944" y="3725"/>
              <a:ext cx="2800" cy="2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chemeClr val="bg1"/>
                  </a:solidFill>
                </a:rPr>
                <a:t>Some models are </a:t>
              </a:r>
              <a:r>
                <a:rPr lang="en-US" sz="1800" i="1">
                  <a:solidFill>
                    <a:schemeClr val="bg1"/>
                  </a:solidFill>
                </a:rPr>
                <a:t>human</a:t>
              </a:r>
              <a:r>
                <a:rPr lang="en-US" sz="1800">
                  <a:solidFill>
                    <a:schemeClr val="bg1"/>
                  </a:solidFill>
                </a:rPr>
                <a:t> generated</a:t>
              </a:r>
            </a:p>
          </p:txBody>
        </p:sp>
        <p:sp>
          <p:nvSpPr>
            <p:cNvPr id="76812" name="Oval 7"/>
            <p:cNvSpPr>
              <a:spLocks noChangeArrowheads="1"/>
            </p:cNvSpPr>
            <p:nvPr/>
          </p:nvSpPr>
          <p:spPr bwMode="auto">
            <a:xfrm flipV="1">
              <a:off x="0" y="3792"/>
              <a:ext cx="1467" cy="624"/>
            </a:xfrm>
            <a:prstGeom prst="ellipse">
              <a:avLst/>
            </a:prstGeom>
            <a:noFill/>
            <a:ln w="38100">
              <a:solidFill>
                <a:srgbClr val="FF2929"/>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sz="2400">
                <a:latin typeface="Times New Roman" charset="0"/>
              </a:endParaRPr>
            </a:p>
          </p:txBody>
        </p:sp>
        <p:sp>
          <p:nvSpPr>
            <p:cNvPr id="76813" name="Line 8"/>
            <p:cNvSpPr>
              <a:spLocks noChangeShapeType="1"/>
            </p:cNvSpPr>
            <p:nvPr/>
          </p:nvSpPr>
          <p:spPr bwMode="auto">
            <a:xfrm flipH="1">
              <a:off x="1472" y="3848"/>
              <a:ext cx="443" cy="184"/>
            </a:xfrm>
            <a:prstGeom prst="line">
              <a:avLst/>
            </a:prstGeom>
            <a:noFill/>
            <a:ln w="28575">
              <a:solidFill>
                <a:srgbClr val="FF292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814" name="Oval 7"/>
            <p:cNvSpPr>
              <a:spLocks noChangeArrowheads="1"/>
            </p:cNvSpPr>
            <p:nvPr/>
          </p:nvSpPr>
          <p:spPr bwMode="auto">
            <a:xfrm flipV="1">
              <a:off x="0" y="3088"/>
              <a:ext cx="1467" cy="144"/>
            </a:xfrm>
            <a:prstGeom prst="ellipse">
              <a:avLst/>
            </a:prstGeom>
            <a:noFill/>
            <a:ln w="38100">
              <a:solidFill>
                <a:srgbClr val="FF2929"/>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sz="2400">
                <a:latin typeface="Times New Roman" charset="0"/>
              </a:endParaRPr>
            </a:p>
          </p:txBody>
        </p:sp>
        <p:sp>
          <p:nvSpPr>
            <p:cNvPr id="76815" name="Line 8"/>
            <p:cNvSpPr>
              <a:spLocks noChangeShapeType="1"/>
            </p:cNvSpPr>
            <p:nvPr/>
          </p:nvSpPr>
          <p:spPr bwMode="auto">
            <a:xfrm flipH="1" flipV="1">
              <a:off x="1416" y="3201"/>
              <a:ext cx="531" cy="511"/>
            </a:xfrm>
            <a:prstGeom prst="line">
              <a:avLst/>
            </a:prstGeom>
            <a:noFill/>
            <a:ln w="28575">
              <a:solidFill>
                <a:srgbClr val="FF292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6805" name="Slide Number Placeholder 14"/>
          <p:cNvSpPr>
            <a:spLocks noGrp="1"/>
          </p:cNvSpPr>
          <p:nvPr>
            <p:ph type="sldNum" sz="quarter" idx="4294967295"/>
          </p:nvPr>
        </p:nvSpPr>
        <p:spPr>
          <a:xfrm>
            <a:off x="6553200" y="6243638"/>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31C57D-B3A9-9145-B568-E0F98235F3E4}" type="slidenum">
              <a:rPr lang="en-US" sz="1200">
                <a:latin typeface="Garamond" charset="0"/>
              </a:rPr>
              <a:pPr eaLnBrk="1" hangingPunct="1"/>
              <a:t>33</a:t>
            </a:fld>
            <a:endParaRPr lang="en-US" sz="1200">
              <a:latin typeface="Garamond" charset="0"/>
            </a:endParaRPr>
          </a:p>
        </p:txBody>
      </p:sp>
      <p:sp>
        <p:nvSpPr>
          <p:cNvPr id="76806" name="TextBox 3"/>
          <p:cNvSpPr txBox="1">
            <a:spLocks noChangeArrowheads="1"/>
          </p:cNvSpPr>
          <p:nvPr/>
        </p:nvSpPr>
        <p:spPr bwMode="auto">
          <a:xfrm>
            <a:off x="3714750" y="4152900"/>
            <a:ext cx="3587750" cy="64611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chemeClr val="bg1"/>
                </a:solidFill>
              </a:rPr>
              <a:t>Union of all hypothesized KCs in human generated models </a:t>
            </a:r>
          </a:p>
        </p:txBody>
      </p:sp>
      <p:sp>
        <p:nvSpPr>
          <p:cNvPr id="13" name="Rounded Rectangle 12"/>
          <p:cNvSpPr/>
          <p:nvPr/>
        </p:nvSpPr>
        <p:spPr>
          <a:xfrm>
            <a:off x="2552700" y="4886325"/>
            <a:ext cx="238125" cy="22860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3" idx="3"/>
          </p:cNvCxnSpPr>
          <p:nvPr/>
        </p:nvCxnSpPr>
        <p:spPr>
          <a:xfrm flipV="1">
            <a:off x="2790825" y="4610100"/>
            <a:ext cx="847725" cy="390525"/>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800350" y="4895850"/>
            <a:ext cx="1057275" cy="1228725"/>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2524125" y="6105525"/>
            <a:ext cx="266700" cy="81915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89890063"/>
      </p:ext>
    </p:extLst>
  </p:cSld>
  <p:clrMapOvr>
    <a:masterClrMapping/>
  </p:clrMapOvr>
  <mc:AlternateContent xmlns:mc="http://schemas.openxmlformats.org/markup-compatibility/2006">
    <mc:Choice xmlns:p14="http://schemas.microsoft.com/office/powerpoint/2010/main" Requires="p14">
      <p:transition spd="slow" p14:dur="2000" advTm="3097"/>
    </mc:Choice>
    <mc:Fallback>
      <p:transition xmlns:p14="http://schemas.microsoft.com/office/powerpoint/2010/main" spd="slow" advTm="3097"/>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711210" y="283105"/>
            <a:ext cx="4783667" cy="944562"/>
          </a:xfrm>
        </p:spPr>
        <p:txBody>
          <a:bodyPr>
            <a:normAutofit fontScale="90000"/>
          </a:bodyPr>
          <a:lstStyle/>
          <a:p>
            <a:pPr algn="l" eaLnBrk="1" hangingPunct="1"/>
            <a:r>
              <a:rPr lang="en-US" sz="3200" dirty="0" smtClean="0">
                <a:latin typeface="Verdana" charset="0"/>
                <a:ea typeface="ＭＳ Ｐゴシック" charset="0"/>
                <a:cs typeface="ＭＳ Ｐゴシック" charset="0"/>
              </a:rPr>
              <a:t>LFA Discovers better Cognitive Models</a:t>
            </a:r>
            <a:endParaRPr lang="en-US" sz="3200" dirty="0">
              <a:latin typeface="Verdana" charset="0"/>
              <a:ea typeface="ＭＳ Ｐゴシック" charset="0"/>
              <a:cs typeface="ＭＳ Ｐゴシック" charset="0"/>
            </a:endParaRPr>
          </a:p>
        </p:txBody>
      </p:sp>
      <p:pic>
        <p:nvPicPr>
          <p:cNvPr id="79874"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62000" y="1397000"/>
            <a:ext cx="7467600" cy="5008563"/>
          </a:xfrm>
        </p:spPr>
      </p:pic>
      <p:sp>
        <p:nvSpPr>
          <p:cNvPr id="79875" name="Slide Number Placeholder 2"/>
          <p:cNvSpPr>
            <a:spLocks noGrp="1"/>
          </p:cNvSpPr>
          <p:nvPr>
            <p:ph type="sldNum" sz="quarter" idx="4294967295"/>
          </p:nvPr>
        </p:nvSpPr>
        <p:spPr>
          <a:xfrm>
            <a:off x="6553200" y="6243638"/>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97B5FE-B499-604B-99BA-C34DA92C4F48}" type="slidenum">
              <a:rPr lang="en-US" sz="1200">
                <a:solidFill>
                  <a:srgbClr val="898989"/>
                </a:solidFill>
                <a:latin typeface="Garamond" charset="0"/>
              </a:rPr>
              <a:pPr eaLnBrk="1" hangingPunct="1"/>
              <a:t>34</a:t>
            </a:fld>
            <a:endParaRPr lang="en-US" sz="1200">
              <a:solidFill>
                <a:srgbClr val="898989"/>
              </a:solidFill>
              <a:latin typeface="Garamond" charset="0"/>
            </a:endParaRPr>
          </a:p>
        </p:txBody>
      </p:sp>
      <p:grpSp>
        <p:nvGrpSpPr>
          <p:cNvPr id="5" name="Group 14"/>
          <p:cNvGrpSpPr>
            <a:grpSpLocks/>
          </p:cNvGrpSpPr>
          <p:nvPr/>
        </p:nvGrpSpPr>
        <p:grpSpPr bwMode="auto">
          <a:xfrm>
            <a:off x="5257800" y="2438400"/>
            <a:ext cx="1516063" cy="4486275"/>
            <a:chOff x="5257800" y="2438400"/>
            <a:chExt cx="1516184" cy="4485620"/>
          </a:xfrm>
        </p:grpSpPr>
        <p:sp>
          <p:nvSpPr>
            <p:cNvPr id="4" name="Rounded Rectangle 3"/>
            <p:cNvSpPr/>
            <p:nvPr/>
          </p:nvSpPr>
          <p:spPr>
            <a:xfrm>
              <a:off x="5791243" y="2438400"/>
              <a:ext cx="685855" cy="38856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9884" name="TextBox 11"/>
            <p:cNvSpPr txBox="1">
              <a:spLocks noChangeArrowheads="1"/>
            </p:cNvSpPr>
            <p:nvPr/>
          </p:nvSpPr>
          <p:spPr bwMode="auto">
            <a:xfrm>
              <a:off x="5257800" y="6400800"/>
              <a:ext cx="1516184"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11 of 11 improved</a:t>
              </a:r>
            </a:p>
            <a:p>
              <a:pPr eaLnBrk="1" hangingPunct="1"/>
              <a:r>
                <a:rPr lang="en-US" sz="1400">
                  <a:solidFill>
                    <a:srgbClr val="000000"/>
                  </a:solidFill>
                </a:rPr>
                <a:t>models</a:t>
              </a:r>
            </a:p>
          </p:txBody>
        </p:sp>
      </p:grpSp>
      <p:grpSp>
        <p:nvGrpSpPr>
          <p:cNvPr id="6" name="Group 15"/>
          <p:cNvGrpSpPr>
            <a:grpSpLocks/>
          </p:cNvGrpSpPr>
          <p:nvPr/>
        </p:nvGrpSpPr>
        <p:grpSpPr bwMode="auto">
          <a:xfrm>
            <a:off x="7467600" y="2438400"/>
            <a:ext cx="1676400" cy="4486275"/>
            <a:chOff x="7467600" y="2438400"/>
            <a:chExt cx="1676400" cy="4485619"/>
          </a:xfrm>
        </p:grpSpPr>
        <p:sp>
          <p:nvSpPr>
            <p:cNvPr id="9" name="Rounded Rectangle 8"/>
            <p:cNvSpPr/>
            <p:nvPr/>
          </p:nvSpPr>
          <p:spPr>
            <a:xfrm>
              <a:off x="7543800" y="4571688"/>
              <a:ext cx="533400" cy="13713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ounded Rectangle 10"/>
            <p:cNvSpPr/>
            <p:nvPr/>
          </p:nvSpPr>
          <p:spPr>
            <a:xfrm>
              <a:off x="7543800" y="2438400"/>
              <a:ext cx="533400" cy="17523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9882" name="TextBox 12"/>
            <p:cNvSpPr txBox="1">
              <a:spLocks noChangeArrowheads="1"/>
            </p:cNvSpPr>
            <p:nvPr/>
          </p:nvSpPr>
          <p:spPr bwMode="auto">
            <a:xfrm>
              <a:off x="7467600" y="6400799"/>
              <a:ext cx="1676400"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9 of 11 equal </a:t>
              </a:r>
            </a:p>
            <a:p>
              <a:pPr eaLnBrk="1" hangingPunct="1"/>
              <a:r>
                <a:rPr lang="en-US" sz="1400">
                  <a:solidFill>
                    <a:srgbClr val="000000"/>
                  </a:solidFill>
                </a:rPr>
                <a:t>or greater learning</a:t>
              </a:r>
            </a:p>
          </p:txBody>
        </p:sp>
      </p:grpSp>
      <p:sp>
        <p:nvSpPr>
          <p:cNvPr id="10" name="Rounded Rectangle 9"/>
          <p:cNvSpPr/>
          <p:nvPr/>
        </p:nvSpPr>
        <p:spPr>
          <a:xfrm>
            <a:off x="2324100" y="2371725"/>
            <a:ext cx="1517650" cy="39465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9879" name="TextBox 13"/>
          <p:cNvSpPr txBox="1">
            <a:spLocks noChangeArrowheads="1"/>
          </p:cNvSpPr>
          <p:nvPr/>
        </p:nvSpPr>
        <p:spPr bwMode="auto">
          <a:xfrm>
            <a:off x="2298700" y="6334125"/>
            <a:ext cx="1550988"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Variety of domains</a:t>
            </a:r>
            <a:br>
              <a:rPr lang="en-US" sz="1400">
                <a:solidFill>
                  <a:srgbClr val="000000"/>
                </a:solidFill>
              </a:rPr>
            </a:br>
            <a:r>
              <a:rPr lang="en-US" sz="1400">
                <a:solidFill>
                  <a:srgbClr val="000000"/>
                </a:solidFill>
              </a:rPr>
              <a:t>&amp; technologies</a:t>
            </a:r>
          </a:p>
        </p:txBody>
      </p:sp>
      <p:sp>
        <p:nvSpPr>
          <p:cNvPr id="14" name="Text Box 1028"/>
          <p:cNvSpPr txBox="1">
            <a:spLocks noChangeArrowheads="1"/>
          </p:cNvSpPr>
          <p:nvPr/>
        </p:nvSpPr>
        <p:spPr bwMode="auto">
          <a:xfrm>
            <a:off x="5935134" y="285749"/>
            <a:ext cx="30903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Koedinger, McLaughlin, &amp; Stamper (2012). Automated student model improvement. In </a:t>
            </a:r>
            <a:r>
              <a:rPr lang="en-US" sz="1200" i="1" dirty="0"/>
              <a:t>Proceedings of </a:t>
            </a:r>
            <a:r>
              <a:rPr lang="en-US" sz="1200" i="1" dirty="0" smtClean="0"/>
              <a:t>Educational </a:t>
            </a:r>
            <a:r>
              <a:rPr lang="en-US" sz="1200" i="1" dirty="0"/>
              <a:t>Data Mining</a:t>
            </a:r>
            <a:r>
              <a:rPr lang="en-US" sz="1200" dirty="0"/>
              <a:t>. </a:t>
            </a:r>
            <a:r>
              <a:rPr lang="en-US" sz="1200" dirty="0" smtClean="0"/>
              <a:t>[Best paper]</a:t>
            </a:r>
            <a:endParaRPr lang="en-US" sz="1200" dirty="0"/>
          </a:p>
        </p:txBody>
      </p:sp>
    </p:spTree>
    <p:custDataLst>
      <p:tags r:id="rId1"/>
    </p:custDataLst>
    <p:extLst>
      <p:ext uri="{BB962C8B-B14F-4D97-AF65-F5344CB8AC3E}">
        <p14:creationId xmlns:p14="http://schemas.microsoft.com/office/powerpoint/2010/main" val="1644104989"/>
      </p:ext>
    </p:extLst>
  </p:cSld>
  <p:clrMapOvr>
    <a:masterClrMapping/>
  </p:clrMapOvr>
  <mc:AlternateContent xmlns:mc="http://schemas.openxmlformats.org/markup-compatibility/2006">
    <mc:Choice xmlns:p14="http://schemas.microsoft.com/office/powerpoint/2010/main" Requires="p14">
      <p:transition spd="slow" p14:dur="2000" advTm="78405"/>
    </mc:Choice>
    <mc:Fallback>
      <p:transition xmlns:p14="http://schemas.microsoft.com/office/powerpoint/2010/main" spd="slow" advTm="78405"/>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83346" y="6272785"/>
            <a:ext cx="480060" cy="365125"/>
          </a:xfrm>
          <a:prstGeom prst="rect">
            <a:avLst/>
          </a:prstGeom>
        </p:spPr>
        <p:txBody>
          <a:bodyPr/>
          <a:lstStyle/>
          <a:p>
            <a:fld id="{8BFAFB65-7EB7-A845-AC6A-040BCEF8D100}" type="slidenum">
              <a:rPr lang="en-US" smtClean="0"/>
              <a:t>35</a:t>
            </a:fld>
            <a:endParaRPr lang="en-US"/>
          </a:p>
        </p:txBody>
      </p:sp>
      <p:sp>
        <p:nvSpPr>
          <p:cNvPr id="5" name="Title 1"/>
          <p:cNvSpPr>
            <a:spLocks noGrp="1"/>
          </p:cNvSpPr>
          <p:nvPr>
            <p:ph type="title"/>
          </p:nvPr>
        </p:nvSpPr>
        <p:spPr>
          <a:xfrm>
            <a:off x="724370" y="496207"/>
            <a:ext cx="7621816" cy="806286"/>
          </a:xfrm>
        </p:spPr>
        <p:txBody>
          <a:bodyPr>
            <a:noAutofit/>
          </a:bodyPr>
          <a:lstStyle/>
          <a:p>
            <a:pPr algn="l"/>
            <a:r>
              <a:rPr lang="en-US" sz="3400" dirty="0" smtClean="0">
                <a:latin typeface="Verdana"/>
                <a:ea typeface="Malayalam MN" charset="0"/>
                <a:cs typeface="Verdana"/>
              </a:rPr>
              <a:t>Example LFA discovery</a:t>
            </a:r>
            <a:endParaRPr lang="en-US" sz="3400" dirty="0">
              <a:latin typeface="Verdana"/>
              <a:ea typeface="Malayalam MN" charset="0"/>
              <a:cs typeface="Verdana"/>
            </a:endParaRPr>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t="2289" b="2289"/>
          <a:stretch>
            <a:fillRect/>
          </a:stretch>
        </p:blipFill>
        <p:spPr bwMode="auto">
          <a:xfrm>
            <a:off x="742734" y="1521922"/>
            <a:ext cx="5200650" cy="490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880269" y="2123060"/>
            <a:ext cx="4219374" cy="830997"/>
          </a:xfrm>
          <a:prstGeom prst="rect">
            <a:avLst/>
          </a:prstGeom>
          <a:noFill/>
        </p:spPr>
        <p:txBody>
          <a:bodyPr wrap="none" rtlCol="0">
            <a:spAutoFit/>
          </a:bodyPr>
          <a:lstStyle/>
          <a:p>
            <a:r>
              <a:rPr lang="en-US" b="1" i="1" dirty="0" smtClean="0">
                <a:solidFill>
                  <a:srgbClr val="C00000"/>
                </a:solidFill>
                <a:latin typeface="Malayalam MN" charset="0"/>
                <a:ea typeface="Malayalam MN" charset="0"/>
                <a:cs typeface="Malayalam MN" charset="0"/>
              </a:rPr>
              <a:t>backward circle-area problem</a:t>
            </a:r>
          </a:p>
          <a:p>
            <a:r>
              <a:rPr lang="en-US" sz="1400" i="1" dirty="0" smtClean="0">
                <a:solidFill>
                  <a:srgbClr val="C00000"/>
                </a:solidFill>
                <a:latin typeface="Malayalam MN" charset="0"/>
                <a:ea typeface="Malayalam MN" charset="0"/>
                <a:cs typeface="Malayalam MN" charset="0"/>
              </a:rPr>
              <a:t>Big performance difference between</a:t>
            </a:r>
          </a:p>
          <a:p>
            <a:r>
              <a:rPr lang="en-US" sz="1400" i="1" dirty="0">
                <a:solidFill>
                  <a:srgbClr val="C00000"/>
                </a:solidFill>
                <a:latin typeface="Malayalam MN" charset="0"/>
                <a:ea typeface="Malayalam MN" charset="0"/>
                <a:cs typeface="Malayalam MN" charset="0"/>
              </a:rPr>
              <a:t>f</a:t>
            </a:r>
            <a:r>
              <a:rPr lang="en-US" sz="1400" i="1" dirty="0" smtClean="0">
                <a:solidFill>
                  <a:srgbClr val="C00000"/>
                </a:solidFill>
                <a:latin typeface="Malayalam MN" charset="0"/>
                <a:ea typeface="Malayalam MN" charset="0"/>
                <a:cs typeface="Malayalam MN" charset="0"/>
              </a:rPr>
              <a:t>orward and backward problems (80% vs. 54%) </a:t>
            </a:r>
            <a:endParaRPr lang="en-US" sz="1400" i="1" dirty="0">
              <a:solidFill>
                <a:srgbClr val="C00000"/>
              </a:solidFill>
              <a:latin typeface="Malayalam MN" charset="0"/>
              <a:ea typeface="Malayalam MN" charset="0"/>
              <a:cs typeface="Malayalam MN" charset="0"/>
            </a:endParaRPr>
          </a:p>
        </p:txBody>
      </p:sp>
      <p:sp>
        <p:nvSpPr>
          <p:cNvPr id="19" name="TextBox 18"/>
          <p:cNvSpPr txBox="1"/>
          <p:nvPr/>
        </p:nvSpPr>
        <p:spPr>
          <a:xfrm>
            <a:off x="3987711" y="4386200"/>
            <a:ext cx="4603920" cy="830997"/>
          </a:xfrm>
          <a:prstGeom prst="rect">
            <a:avLst/>
          </a:prstGeom>
          <a:noFill/>
        </p:spPr>
        <p:txBody>
          <a:bodyPr wrap="none" rtlCol="0">
            <a:spAutoFit/>
          </a:bodyPr>
          <a:lstStyle/>
          <a:p>
            <a:r>
              <a:rPr lang="en-US" b="1" i="1" dirty="0">
                <a:solidFill>
                  <a:srgbClr val="C00000"/>
                </a:solidFill>
                <a:latin typeface="Malayalam MN" charset="0"/>
                <a:ea typeface="Malayalam MN" charset="0"/>
                <a:cs typeface="Malayalam MN" charset="0"/>
              </a:rPr>
              <a:t>b</a:t>
            </a:r>
            <a:r>
              <a:rPr lang="en-US" b="1" i="1" dirty="0" smtClean="0">
                <a:solidFill>
                  <a:srgbClr val="C00000"/>
                </a:solidFill>
                <a:latin typeface="Malayalam MN" charset="0"/>
                <a:ea typeface="Malayalam MN" charset="0"/>
                <a:cs typeface="Malayalam MN" charset="0"/>
              </a:rPr>
              <a:t>ackward circumference problem</a:t>
            </a:r>
          </a:p>
          <a:p>
            <a:r>
              <a:rPr lang="en-US" sz="1400" i="1" dirty="0" smtClean="0">
                <a:solidFill>
                  <a:srgbClr val="C00000"/>
                </a:solidFill>
                <a:latin typeface="Malayalam MN" charset="0"/>
                <a:ea typeface="Malayalam MN" charset="0"/>
                <a:cs typeface="Malayalam MN" charset="0"/>
              </a:rPr>
              <a:t>No performance difference between</a:t>
            </a:r>
          </a:p>
          <a:p>
            <a:r>
              <a:rPr lang="en-US" sz="1400" i="1" dirty="0" smtClean="0">
                <a:solidFill>
                  <a:srgbClr val="C00000"/>
                </a:solidFill>
                <a:latin typeface="Malayalam MN" charset="0"/>
                <a:ea typeface="Malayalam MN" charset="0"/>
                <a:cs typeface="Malayalam MN" charset="0"/>
              </a:rPr>
              <a:t>forward and backward problems (77% vs. 79%)</a:t>
            </a:r>
            <a:endParaRPr lang="en-US" sz="1400" i="1" dirty="0">
              <a:solidFill>
                <a:srgbClr val="C00000"/>
              </a:solidFill>
              <a:latin typeface="Malayalam MN" charset="0"/>
              <a:ea typeface="Malayalam MN" charset="0"/>
              <a:cs typeface="Malayalam MN" charset="0"/>
            </a:endParaRPr>
          </a:p>
        </p:txBody>
      </p:sp>
      <p:cxnSp>
        <p:nvCxnSpPr>
          <p:cNvPr id="20" name="Straight Arrow Connector 19"/>
          <p:cNvCxnSpPr/>
          <p:nvPr/>
        </p:nvCxnSpPr>
        <p:spPr>
          <a:xfrm flipH="1">
            <a:off x="3614648" y="2523169"/>
            <a:ext cx="331470" cy="28569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786099" y="3578479"/>
            <a:ext cx="401478" cy="71628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7483052"/>
      </p:ext>
    </p:extLst>
  </p:cSld>
  <p:clrMapOvr>
    <a:masterClrMapping/>
  </p:clrMapOvr>
  <mc:AlternateContent xmlns:mc="http://schemas.openxmlformats.org/markup-compatibility/2006">
    <mc:Choice xmlns:p14="http://schemas.microsoft.com/office/powerpoint/2010/main" Requires="p14">
      <p:transition spd="slow" p14:dur="2000" advTm="31479"/>
    </mc:Choice>
    <mc:Fallback>
      <p:transition xmlns:p14="http://schemas.microsoft.com/office/powerpoint/2010/main" spd="slow" advTm="3147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process interpretation?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2067261"/>
              </p:ext>
            </p:extLst>
          </p:nvPr>
        </p:nvGraphicFramePr>
        <p:xfrm>
          <a:off x="685800" y="1981200"/>
          <a:ext cx="7772400" cy="1854200"/>
        </p:xfrm>
        <a:graphic>
          <a:graphicData uri="http://schemas.openxmlformats.org/drawingml/2006/table">
            <a:tbl>
              <a:tblPr firstRow="1" bandRow="1">
                <a:tableStyleId>{5C22544A-7EE6-4342-B048-85BDC9FD1C3A}</a:tableStyleId>
              </a:tblPr>
              <a:tblGrid>
                <a:gridCol w="1882422"/>
                <a:gridCol w="2022593"/>
                <a:gridCol w="3867385"/>
              </a:tblGrid>
              <a:tr h="370840">
                <a:tc>
                  <a:txBody>
                    <a:bodyPr/>
                    <a:lstStyle/>
                    <a:p>
                      <a:r>
                        <a:rPr lang="en-US" dirty="0" smtClean="0"/>
                        <a:t>Shape</a:t>
                      </a:r>
                      <a:endParaRPr lang="en-US" dirty="0"/>
                    </a:p>
                  </a:txBody>
                  <a:tcPr/>
                </a:tc>
                <a:tc>
                  <a:txBody>
                    <a:bodyPr/>
                    <a:lstStyle/>
                    <a:p>
                      <a:r>
                        <a:rPr lang="en-US" dirty="0" smtClean="0"/>
                        <a:t>Formula</a:t>
                      </a:r>
                      <a:endParaRPr lang="en-US" dirty="0"/>
                    </a:p>
                  </a:txBody>
                  <a:tcPr/>
                </a:tc>
                <a:tc>
                  <a:txBody>
                    <a:bodyPr/>
                    <a:lstStyle/>
                    <a:p>
                      <a:r>
                        <a:rPr lang="en-US" dirty="0" smtClean="0"/>
                        <a:t>Harder</a:t>
                      </a:r>
                      <a:r>
                        <a:rPr lang="en-US" baseline="0" dirty="0" smtClean="0"/>
                        <a:t> to apply backward?</a:t>
                      </a:r>
                      <a:endParaRPr lang="en-US" dirty="0"/>
                    </a:p>
                  </a:txBody>
                  <a:tcPr/>
                </a:tc>
              </a:tr>
              <a:tr h="370840">
                <a:tc>
                  <a:txBody>
                    <a:bodyPr/>
                    <a:lstStyle/>
                    <a:p>
                      <a:r>
                        <a:rPr lang="en-US" dirty="0" smtClean="0"/>
                        <a:t>Rectangle</a:t>
                      </a:r>
                      <a:endParaRPr lang="en-US" dirty="0"/>
                    </a:p>
                  </a:txBody>
                  <a:tcPr/>
                </a:tc>
                <a:tc>
                  <a:txBody>
                    <a:bodyPr/>
                    <a:lstStyle/>
                    <a:p>
                      <a:r>
                        <a:rPr lang="en-US" dirty="0" smtClean="0"/>
                        <a:t>A =</a:t>
                      </a:r>
                      <a:r>
                        <a:rPr lang="en-US" baseline="0" dirty="0" smtClean="0"/>
                        <a:t> L*W</a:t>
                      </a:r>
                      <a:endParaRPr lang="en-US" dirty="0"/>
                    </a:p>
                  </a:txBody>
                  <a:tcPr/>
                </a:tc>
                <a:tc>
                  <a:txBody>
                    <a:bodyPr/>
                    <a:lstStyle/>
                    <a:p>
                      <a:r>
                        <a:rPr lang="en-US" dirty="0" smtClean="0"/>
                        <a:t>No</a:t>
                      </a:r>
                    </a:p>
                  </a:txBody>
                  <a:tcPr/>
                </a:tc>
              </a:tr>
              <a:tr h="370840">
                <a:tc>
                  <a:txBody>
                    <a:bodyPr/>
                    <a:lstStyle/>
                    <a:p>
                      <a:r>
                        <a:rPr lang="en-US" dirty="0" smtClean="0"/>
                        <a:t>Triangle</a:t>
                      </a:r>
                      <a:endParaRPr lang="en-US" dirty="0"/>
                    </a:p>
                  </a:txBody>
                  <a:tcPr/>
                </a:tc>
                <a:tc>
                  <a:txBody>
                    <a:bodyPr/>
                    <a:lstStyle/>
                    <a:p>
                      <a:r>
                        <a:rPr lang="en-US" dirty="0" smtClean="0"/>
                        <a:t>A = ½ </a:t>
                      </a:r>
                      <a:r>
                        <a:rPr lang="en-US" dirty="0" err="1" smtClean="0"/>
                        <a:t>bh</a:t>
                      </a:r>
                      <a:endParaRPr lang="en-US" dirty="0"/>
                    </a:p>
                  </a:txBody>
                  <a:tcPr/>
                </a:tc>
                <a:tc>
                  <a:txBody>
                    <a:bodyPr/>
                    <a:lstStyle/>
                    <a:p>
                      <a:r>
                        <a:rPr lang="en-US" dirty="0" smtClean="0"/>
                        <a:t>No</a:t>
                      </a:r>
                      <a:endParaRPr lang="en-US" dirty="0"/>
                    </a:p>
                  </a:txBody>
                  <a:tcPr/>
                </a:tc>
              </a:tr>
              <a:tr h="370840">
                <a:tc>
                  <a:txBody>
                    <a:bodyPr/>
                    <a:lstStyle/>
                    <a:p>
                      <a:r>
                        <a:rPr lang="en-US" dirty="0" smtClean="0"/>
                        <a:t>Trapezoid</a:t>
                      </a:r>
                      <a:endParaRPr lang="en-US" dirty="0"/>
                    </a:p>
                  </a:txBody>
                  <a:tcPr/>
                </a:tc>
                <a:tc>
                  <a:txBody>
                    <a:bodyPr/>
                    <a:lstStyle/>
                    <a:p>
                      <a:r>
                        <a:rPr lang="en-US" dirty="0" smtClean="0"/>
                        <a:t>A = ½ (</a:t>
                      </a:r>
                      <a:r>
                        <a:rPr lang="en-US" dirty="0" err="1" smtClean="0"/>
                        <a:t>B+b</a:t>
                      </a:r>
                      <a:r>
                        <a:rPr lang="en-US" dirty="0" smtClean="0"/>
                        <a:t>)h</a:t>
                      </a:r>
                      <a:endParaRPr lang="en-US" dirty="0"/>
                    </a:p>
                  </a:txBody>
                  <a:tcPr/>
                </a:tc>
                <a:tc>
                  <a:txBody>
                    <a:bodyPr/>
                    <a:lstStyle/>
                    <a:p>
                      <a:r>
                        <a:rPr lang="en-US" dirty="0" smtClean="0"/>
                        <a:t>No </a:t>
                      </a:r>
                      <a:endParaRPr lang="en-US" dirty="0"/>
                    </a:p>
                  </a:txBody>
                  <a:tcPr/>
                </a:tc>
              </a:tr>
              <a:tr h="370840">
                <a:tc>
                  <a:txBody>
                    <a:bodyPr/>
                    <a:lstStyle/>
                    <a:p>
                      <a:r>
                        <a:rPr lang="en-US" dirty="0" smtClean="0"/>
                        <a:t>Circle</a:t>
                      </a:r>
                      <a:endParaRPr lang="en-US" dirty="0"/>
                    </a:p>
                  </a:txBody>
                  <a:tcPr/>
                </a:tc>
                <a:tc>
                  <a:txBody>
                    <a:bodyPr/>
                    <a:lstStyle/>
                    <a:p>
                      <a:r>
                        <a:rPr lang="en-US" dirty="0" smtClean="0"/>
                        <a:t>A = </a:t>
                      </a:r>
                      <a:r>
                        <a:rPr lang="en-US" dirty="0" smtClean="0">
                          <a:latin typeface="Arial"/>
                          <a:cs typeface="Arial"/>
                        </a:rPr>
                        <a:t>π</a:t>
                      </a:r>
                      <a:r>
                        <a:rPr lang="en-US" dirty="0" smtClean="0"/>
                        <a:t>r</a:t>
                      </a:r>
                      <a:r>
                        <a:rPr lang="en-US" baseline="30000" dirty="0" smtClean="0"/>
                        <a:t>2</a:t>
                      </a:r>
                      <a:endParaRPr lang="en-US" baseline="30000" dirty="0"/>
                    </a:p>
                  </a:txBody>
                  <a:tcPr/>
                </a:tc>
                <a:tc>
                  <a:txBody>
                    <a:bodyPr/>
                    <a:lstStyle/>
                    <a:p>
                      <a:r>
                        <a:rPr lang="en-US" dirty="0" smtClean="0"/>
                        <a:t>Yes</a:t>
                      </a:r>
                      <a:endParaRPr lang="en-US" dirty="0"/>
                    </a:p>
                  </a:txBody>
                  <a:tcPr/>
                </a:tc>
              </a:tr>
            </a:tbl>
          </a:graphicData>
        </a:graphic>
      </p:graphicFrame>
    </p:spTree>
    <p:extLst>
      <p:ext uri="{BB962C8B-B14F-4D97-AF65-F5344CB8AC3E}">
        <p14:creationId xmlns:p14="http://schemas.microsoft.com/office/powerpoint/2010/main" val="970561025"/>
      </p:ext>
    </p:extLst>
  </p:cSld>
  <p:clrMapOvr>
    <a:masterClrMapping/>
  </p:clrMapOvr>
  <mc:AlternateContent xmlns:mc="http://schemas.openxmlformats.org/markup-compatibility/2006">
    <mc:Choice xmlns:p14="http://schemas.microsoft.com/office/powerpoint/2010/main" Requires="p14">
      <p:transition spd="slow" p14:dur="2000" advTm="20338"/>
    </mc:Choice>
    <mc:Fallback>
      <p:transition xmlns:p14="http://schemas.microsoft.com/office/powerpoint/2010/main" spd="slow" advTm="20338"/>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process interpretation?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7162359"/>
              </p:ext>
            </p:extLst>
          </p:nvPr>
        </p:nvGraphicFramePr>
        <p:xfrm>
          <a:off x="685800" y="1981200"/>
          <a:ext cx="7772400" cy="2595880"/>
        </p:xfrm>
        <a:graphic>
          <a:graphicData uri="http://schemas.openxmlformats.org/drawingml/2006/table">
            <a:tbl>
              <a:tblPr firstRow="1" bandRow="1">
                <a:tableStyleId>{5C22544A-7EE6-4342-B048-85BDC9FD1C3A}</a:tableStyleId>
              </a:tblPr>
              <a:tblGrid>
                <a:gridCol w="1882422"/>
                <a:gridCol w="2003778"/>
                <a:gridCol w="3886200"/>
              </a:tblGrid>
              <a:tr h="370840">
                <a:tc>
                  <a:txBody>
                    <a:bodyPr/>
                    <a:lstStyle/>
                    <a:p>
                      <a:r>
                        <a:rPr lang="en-US" dirty="0" smtClean="0"/>
                        <a:t>Shape</a:t>
                      </a:r>
                      <a:endParaRPr lang="en-US" dirty="0"/>
                    </a:p>
                  </a:txBody>
                  <a:tcPr/>
                </a:tc>
                <a:tc>
                  <a:txBody>
                    <a:bodyPr/>
                    <a:lstStyle/>
                    <a:p>
                      <a:r>
                        <a:rPr lang="en-US" dirty="0" smtClean="0"/>
                        <a:t>Formula</a:t>
                      </a:r>
                      <a:endParaRPr lang="en-US" dirty="0"/>
                    </a:p>
                  </a:txBody>
                  <a:tcPr/>
                </a:tc>
                <a:tc>
                  <a:txBody>
                    <a:bodyPr/>
                    <a:lstStyle/>
                    <a:p>
                      <a:r>
                        <a:rPr lang="en-US" dirty="0" smtClean="0"/>
                        <a:t>Harder</a:t>
                      </a:r>
                      <a:r>
                        <a:rPr lang="en-US" baseline="0" dirty="0" smtClean="0"/>
                        <a:t> to apply backward?</a:t>
                      </a:r>
                      <a:endParaRPr lang="en-US" dirty="0"/>
                    </a:p>
                  </a:txBody>
                  <a:tcPr/>
                </a:tc>
              </a:tr>
              <a:tr h="370840">
                <a:tc>
                  <a:txBody>
                    <a:bodyPr/>
                    <a:lstStyle/>
                    <a:p>
                      <a:r>
                        <a:rPr lang="en-US" dirty="0" smtClean="0"/>
                        <a:t>Rectangle</a:t>
                      </a:r>
                      <a:endParaRPr lang="en-US" dirty="0"/>
                    </a:p>
                  </a:txBody>
                  <a:tcPr/>
                </a:tc>
                <a:tc>
                  <a:txBody>
                    <a:bodyPr/>
                    <a:lstStyle/>
                    <a:p>
                      <a:r>
                        <a:rPr lang="en-US" dirty="0" smtClean="0"/>
                        <a:t>A =</a:t>
                      </a:r>
                      <a:r>
                        <a:rPr lang="en-US" baseline="0" dirty="0" smtClean="0"/>
                        <a:t> L*W</a:t>
                      </a:r>
                      <a:endParaRPr lang="en-US" dirty="0"/>
                    </a:p>
                  </a:txBody>
                  <a:tcPr/>
                </a:tc>
                <a:tc>
                  <a:txBody>
                    <a:bodyPr/>
                    <a:lstStyle/>
                    <a:p>
                      <a:r>
                        <a:rPr lang="en-US" dirty="0" smtClean="0"/>
                        <a:t>No</a:t>
                      </a:r>
                    </a:p>
                  </a:txBody>
                  <a:tcPr/>
                </a:tc>
              </a:tr>
              <a:tr h="370840">
                <a:tc>
                  <a:txBody>
                    <a:bodyPr/>
                    <a:lstStyle/>
                    <a:p>
                      <a:r>
                        <a:rPr lang="en-US" dirty="0" smtClean="0"/>
                        <a:t>Triangle</a:t>
                      </a:r>
                      <a:endParaRPr lang="en-US" dirty="0"/>
                    </a:p>
                  </a:txBody>
                  <a:tcPr/>
                </a:tc>
                <a:tc>
                  <a:txBody>
                    <a:bodyPr/>
                    <a:lstStyle/>
                    <a:p>
                      <a:r>
                        <a:rPr lang="en-US" dirty="0" smtClean="0"/>
                        <a:t>A = ½ </a:t>
                      </a:r>
                      <a:r>
                        <a:rPr lang="en-US" dirty="0" err="1" smtClean="0"/>
                        <a:t>bh</a:t>
                      </a:r>
                      <a:endParaRPr lang="en-US" dirty="0"/>
                    </a:p>
                  </a:txBody>
                  <a:tcPr/>
                </a:tc>
                <a:tc>
                  <a:txBody>
                    <a:bodyPr/>
                    <a:lstStyle/>
                    <a:p>
                      <a:r>
                        <a:rPr lang="en-US" dirty="0" smtClean="0"/>
                        <a:t>No</a:t>
                      </a:r>
                      <a:endParaRPr lang="en-US" dirty="0"/>
                    </a:p>
                  </a:txBody>
                  <a:tcPr/>
                </a:tc>
              </a:tr>
              <a:tr h="370840">
                <a:tc>
                  <a:txBody>
                    <a:bodyPr/>
                    <a:lstStyle/>
                    <a:p>
                      <a:r>
                        <a:rPr lang="en-US" dirty="0" smtClean="0"/>
                        <a:t>Trapezoid</a:t>
                      </a:r>
                      <a:endParaRPr lang="en-US" dirty="0"/>
                    </a:p>
                  </a:txBody>
                  <a:tcPr/>
                </a:tc>
                <a:tc>
                  <a:txBody>
                    <a:bodyPr/>
                    <a:lstStyle/>
                    <a:p>
                      <a:r>
                        <a:rPr lang="en-US" dirty="0" smtClean="0"/>
                        <a:t>A = ½ (</a:t>
                      </a:r>
                      <a:r>
                        <a:rPr lang="en-US" dirty="0" err="1" smtClean="0"/>
                        <a:t>B+b</a:t>
                      </a:r>
                      <a:r>
                        <a:rPr lang="en-US" dirty="0" smtClean="0"/>
                        <a:t>)h</a:t>
                      </a:r>
                      <a:endParaRPr lang="en-US" dirty="0"/>
                    </a:p>
                  </a:txBody>
                  <a:tcPr/>
                </a:tc>
                <a:tc>
                  <a:txBody>
                    <a:bodyPr/>
                    <a:lstStyle/>
                    <a:p>
                      <a:r>
                        <a:rPr lang="en-US" dirty="0" smtClean="0"/>
                        <a:t>No </a:t>
                      </a:r>
                      <a:endParaRPr lang="en-US" dirty="0"/>
                    </a:p>
                  </a:txBody>
                  <a:tcPr/>
                </a:tc>
              </a:tr>
              <a:tr h="370840">
                <a:tc>
                  <a:txBody>
                    <a:bodyPr/>
                    <a:lstStyle/>
                    <a:p>
                      <a:r>
                        <a:rPr lang="en-US" dirty="0" smtClean="0"/>
                        <a:t>Circle</a:t>
                      </a:r>
                      <a:endParaRPr lang="en-US" dirty="0"/>
                    </a:p>
                  </a:txBody>
                  <a:tcPr/>
                </a:tc>
                <a:tc>
                  <a:txBody>
                    <a:bodyPr/>
                    <a:lstStyle/>
                    <a:p>
                      <a:r>
                        <a:rPr lang="en-US" dirty="0" smtClean="0"/>
                        <a:t>A = </a:t>
                      </a:r>
                      <a:r>
                        <a:rPr lang="en-US" dirty="0" smtClean="0">
                          <a:latin typeface="Arial"/>
                          <a:cs typeface="Arial"/>
                        </a:rPr>
                        <a:t>π</a:t>
                      </a:r>
                      <a:r>
                        <a:rPr lang="en-US" dirty="0" smtClean="0"/>
                        <a:t>r</a:t>
                      </a:r>
                      <a:r>
                        <a:rPr lang="en-US" baseline="30000" dirty="0" smtClean="0"/>
                        <a:t>2</a:t>
                      </a:r>
                      <a:endParaRPr lang="en-US" baseline="30000" dirty="0"/>
                    </a:p>
                  </a:txBody>
                  <a:tcPr/>
                </a:tc>
                <a:tc>
                  <a:txBody>
                    <a:bodyPr/>
                    <a:lstStyle/>
                    <a:p>
                      <a:r>
                        <a:rPr lang="en-US" dirty="0" smtClean="0"/>
                        <a:t>Yes</a:t>
                      </a:r>
                      <a:endParaRPr lang="en-US" dirty="0"/>
                    </a:p>
                  </a:txBody>
                  <a:tcPr/>
                </a:tc>
              </a:tr>
              <a:tr h="370840">
                <a:tc>
                  <a:txBody>
                    <a:bodyPr/>
                    <a:lstStyle/>
                    <a:p>
                      <a:r>
                        <a:rPr lang="en-US" dirty="0" smtClean="0"/>
                        <a:t>Circumference</a:t>
                      </a:r>
                      <a:endParaRPr lang="en-US" dirty="0"/>
                    </a:p>
                  </a:txBody>
                  <a:tcPr/>
                </a:tc>
                <a:tc>
                  <a:txBody>
                    <a:bodyPr/>
                    <a:lstStyle/>
                    <a:p>
                      <a:r>
                        <a:rPr lang="en-US" baseline="0" dirty="0" smtClean="0"/>
                        <a:t>C = </a:t>
                      </a:r>
                      <a:r>
                        <a:rPr lang="en-US" dirty="0" smtClean="0">
                          <a:latin typeface="Arial"/>
                          <a:cs typeface="Arial"/>
                        </a:rPr>
                        <a:t>π</a:t>
                      </a:r>
                      <a:r>
                        <a:rPr lang="en-US" dirty="0" smtClean="0"/>
                        <a:t>d</a:t>
                      </a:r>
                      <a:endParaRPr lang="en-US" baseline="0" dirty="0"/>
                    </a:p>
                  </a:txBody>
                  <a:tcPr/>
                </a:tc>
                <a:tc>
                  <a:txBody>
                    <a:bodyPr/>
                    <a:lstStyle/>
                    <a:p>
                      <a:r>
                        <a:rPr lang="en-US" dirty="0" smtClean="0"/>
                        <a:t>No</a:t>
                      </a:r>
                      <a:endParaRPr lang="en-US" dirty="0"/>
                    </a:p>
                  </a:txBody>
                  <a:tcPr/>
                </a:tc>
              </a:tr>
              <a:tr h="370840">
                <a:tc>
                  <a:txBody>
                    <a:bodyPr/>
                    <a:lstStyle/>
                    <a:p>
                      <a:r>
                        <a:rPr lang="en-US" dirty="0" smtClean="0"/>
                        <a:t>Square</a:t>
                      </a:r>
                      <a:endParaRPr lang="en-US" dirty="0"/>
                    </a:p>
                  </a:txBody>
                  <a:tcPr/>
                </a:tc>
                <a:tc>
                  <a:txBody>
                    <a:bodyPr/>
                    <a:lstStyle/>
                    <a:p>
                      <a:r>
                        <a:rPr lang="en-US" baseline="0" dirty="0" smtClean="0"/>
                        <a:t>A = </a:t>
                      </a:r>
                      <a:r>
                        <a:rPr lang="en-US" dirty="0" smtClean="0"/>
                        <a:t>s</a:t>
                      </a:r>
                      <a:r>
                        <a:rPr lang="en-US" baseline="30000" dirty="0" smtClean="0"/>
                        <a:t>2</a:t>
                      </a:r>
                      <a:endParaRPr lang="en-US" baseline="0" dirty="0"/>
                    </a:p>
                  </a:txBody>
                  <a:tcPr/>
                </a:tc>
                <a:tc>
                  <a:txBody>
                    <a:bodyPr/>
                    <a:lstStyle/>
                    <a:p>
                      <a:r>
                        <a:rPr lang="en-US" dirty="0" smtClean="0"/>
                        <a:t>?</a:t>
                      </a:r>
                      <a:endParaRPr lang="en-US" dirty="0"/>
                    </a:p>
                  </a:txBody>
                  <a:tcPr/>
                </a:tc>
              </a:tr>
            </a:tbl>
          </a:graphicData>
        </a:graphic>
      </p:graphicFrame>
    </p:spTree>
    <p:extLst>
      <p:ext uri="{BB962C8B-B14F-4D97-AF65-F5344CB8AC3E}">
        <p14:creationId xmlns:p14="http://schemas.microsoft.com/office/powerpoint/2010/main" val="27998419"/>
      </p:ext>
    </p:extLst>
  </p:cSld>
  <p:clrMapOvr>
    <a:masterClrMapping/>
  </p:clrMapOvr>
  <mc:AlternateContent xmlns:mc="http://schemas.openxmlformats.org/markup-compatibility/2006">
    <mc:Choice xmlns:p14="http://schemas.microsoft.com/office/powerpoint/2010/main" Requires="p14">
      <p:transition spd="slow" p14:dur="2000" advTm="14904"/>
    </mc:Choice>
    <mc:Fallback>
      <p:transition xmlns:p14="http://schemas.microsoft.com/office/powerpoint/2010/main" spd="slow" advTm="14904"/>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02386" y="484632"/>
            <a:ext cx="7543800" cy="806286"/>
          </a:xfrm>
        </p:spPr>
        <p:txBody>
          <a:bodyPr>
            <a:noAutofit/>
          </a:bodyPr>
          <a:lstStyle/>
          <a:p>
            <a:r>
              <a:rPr lang="en-US" sz="3200" dirty="0" smtClean="0">
                <a:ea typeface="Malayalam MN" charset="0"/>
                <a:cs typeface="Malayalam MN" charset="0"/>
              </a:rPr>
              <a:t>Test interpretation on new dataset</a:t>
            </a:r>
            <a:br>
              <a:rPr lang="en-US" sz="3200" dirty="0" smtClean="0">
                <a:ea typeface="Malayalam MN" charset="0"/>
                <a:cs typeface="Malayalam MN" charset="0"/>
              </a:rPr>
            </a:br>
            <a:r>
              <a:rPr lang="en-US" sz="3200" dirty="0" smtClean="0">
                <a:ea typeface="Malayalam MN" charset="0"/>
                <a:cs typeface="Malayalam MN" charset="0"/>
              </a:rPr>
              <a:t>Not </a:t>
            </a:r>
            <a:r>
              <a:rPr lang="en-US" sz="3200" dirty="0" err="1" smtClean="0">
                <a:ea typeface="Malayalam MN" charset="0"/>
                <a:cs typeface="Malayalam MN" charset="0"/>
              </a:rPr>
              <a:t>blackbox</a:t>
            </a:r>
            <a:r>
              <a:rPr lang="en-US" sz="3200" dirty="0" smtClean="0">
                <a:ea typeface="Malayalam MN" charset="0"/>
                <a:cs typeface="Malayalam MN" charset="0"/>
              </a:rPr>
              <a:t> machine learning!</a:t>
            </a:r>
            <a:endParaRPr lang="en-US" sz="3200" dirty="0">
              <a:ea typeface="Malayalam MN" charset="0"/>
              <a:cs typeface="Malayalam MN" charset="0"/>
            </a:endParaRPr>
          </a:p>
        </p:txBody>
      </p:sp>
      <p:sp>
        <p:nvSpPr>
          <p:cNvPr id="7" name="Content Placeholder 2"/>
          <p:cNvSpPr>
            <a:spLocks noGrp="1"/>
          </p:cNvSpPr>
          <p:nvPr>
            <p:ph idx="1"/>
          </p:nvPr>
        </p:nvSpPr>
        <p:spPr>
          <a:xfrm>
            <a:off x="802386" y="1527858"/>
            <a:ext cx="7543800" cy="4644342"/>
          </a:xfrm>
        </p:spPr>
        <p:txBody>
          <a:bodyPr>
            <a:normAutofit/>
          </a:bodyPr>
          <a:lstStyle/>
          <a:p>
            <a:r>
              <a:rPr lang="en-US" altLang="zh-CN" sz="2800" dirty="0" smtClean="0">
                <a:latin typeface="Helvetica Light" charset="0"/>
                <a:ea typeface="Helvetica Light" charset="0"/>
                <a:cs typeface="Helvetica Light" charset="0"/>
              </a:rPr>
              <a:t>Dataset from same tutoring system, much more recent deployment (2012 vs. 1996)</a:t>
            </a:r>
          </a:p>
          <a:p>
            <a:pPr lvl="1"/>
            <a:r>
              <a:rPr lang="en-US" altLang="zh-CN" sz="2600" dirty="0" smtClean="0">
                <a:latin typeface="Helvetica Light" charset="0"/>
                <a:ea typeface="Helvetica Light" charset="0"/>
                <a:cs typeface="Helvetica Light" charset="0"/>
              </a:rPr>
              <a:t>Different school district, teachers, etc.</a:t>
            </a:r>
            <a:endParaRPr lang="en-US" altLang="zh-CN" sz="2600" dirty="0">
              <a:latin typeface="Helvetica Light" charset="0"/>
              <a:ea typeface="Helvetica Light" charset="0"/>
              <a:cs typeface="Helvetica Light" charset="0"/>
            </a:endParaRPr>
          </a:p>
          <a:p>
            <a:r>
              <a:rPr lang="en-US" altLang="zh-CN" sz="2800" dirty="0" smtClean="0">
                <a:latin typeface="Helvetica Light" charset="0"/>
                <a:ea typeface="Helvetica Light" charset="0"/>
                <a:cs typeface="Helvetica Light" charset="0"/>
              </a:rPr>
              <a:t>Many more circle area backward items</a:t>
            </a:r>
          </a:p>
          <a:p>
            <a:r>
              <a:rPr lang="en-US" altLang="zh-CN" sz="2800" i="1" dirty="0" smtClean="0">
                <a:latin typeface="Helvetica Light" charset="0"/>
                <a:ea typeface="Helvetica Light" charset="0"/>
                <a:cs typeface="Helvetica Light" charset="0"/>
              </a:rPr>
              <a:t>Square area forward and backward items</a:t>
            </a:r>
          </a:p>
        </p:txBody>
      </p:sp>
      <p:sp>
        <p:nvSpPr>
          <p:cNvPr id="8" name="Rectangle 7"/>
          <p:cNvSpPr/>
          <p:nvPr/>
        </p:nvSpPr>
        <p:spPr>
          <a:xfrm>
            <a:off x="4324515" y="5695146"/>
            <a:ext cx="4475293" cy="400110"/>
          </a:xfrm>
          <a:prstGeom prst="rect">
            <a:avLst/>
          </a:prstGeom>
        </p:spPr>
        <p:txBody>
          <a:bodyPr wrap="none">
            <a:spAutoFit/>
          </a:bodyPr>
          <a:lstStyle/>
          <a:p>
            <a:r>
              <a:rPr lang="en-US" altLang="zh-CN" dirty="0" smtClean="0">
                <a:solidFill>
                  <a:srgbClr val="7F7F7F"/>
                </a:solidFill>
                <a:latin typeface="Helvetica Light" charset="0"/>
                <a:ea typeface="Helvetica Light" charset="0"/>
                <a:cs typeface="Helvetica Light" charset="0"/>
              </a:rPr>
              <a:t>(Liu, Koedinger, &amp; McLaughlin, 2014)</a:t>
            </a:r>
            <a:endParaRPr lang="en-US" dirty="0"/>
          </a:p>
        </p:txBody>
      </p:sp>
    </p:spTree>
    <p:extLst>
      <p:ext uri="{BB962C8B-B14F-4D97-AF65-F5344CB8AC3E}">
        <p14:creationId xmlns:p14="http://schemas.microsoft.com/office/powerpoint/2010/main" val="2695392873"/>
      </p:ext>
    </p:extLst>
  </p:cSld>
  <p:clrMapOvr>
    <a:masterClrMapping/>
  </p:clrMapOvr>
  <mc:AlternateContent xmlns:mc="http://schemas.openxmlformats.org/markup-compatibility/2006">
    <mc:Choice xmlns:p14="http://schemas.microsoft.com/office/powerpoint/2010/main" Requires="p14">
      <p:transition spd="slow" p14:dur="2000" advTm="4718"/>
    </mc:Choice>
    <mc:Fallback>
      <p:transition xmlns:p14="http://schemas.microsoft.com/office/powerpoint/2010/main" spd="slow" advTm="4718"/>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83346" y="6272785"/>
            <a:ext cx="480060" cy="365125"/>
          </a:xfrm>
          <a:prstGeom prst="rect">
            <a:avLst/>
          </a:prstGeom>
        </p:spPr>
        <p:txBody>
          <a:bodyPr/>
          <a:lstStyle/>
          <a:p>
            <a:fld id="{8BFAFB65-7EB7-A845-AC6A-040BCEF8D100}" type="slidenum">
              <a:rPr lang="en-US" smtClean="0"/>
              <a:t>39</a:t>
            </a:fld>
            <a:endParaRPr lang="en-US"/>
          </a:p>
        </p:txBody>
      </p:sp>
      <p:sp>
        <p:nvSpPr>
          <p:cNvPr id="5" name="Title 1"/>
          <p:cNvSpPr>
            <a:spLocks noGrp="1"/>
          </p:cNvSpPr>
          <p:nvPr>
            <p:ph type="title"/>
          </p:nvPr>
        </p:nvSpPr>
        <p:spPr>
          <a:xfrm>
            <a:off x="802386" y="484632"/>
            <a:ext cx="7543800" cy="806286"/>
          </a:xfrm>
        </p:spPr>
        <p:txBody>
          <a:bodyPr>
            <a:noAutofit/>
          </a:bodyPr>
          <a:lstStyle/>
          <a:p>
            <a:r>
              <a:rPr lang="en-US" sz="3400" dirty="0" smtClean="0">
                <a:latin typeface="Verdana"/>
                <a:ea typeface="Malayalam MN" charset="0"/>
                <a:cs typeface="Verdana"/>
              </a:rPr>
              <a:t>Generalization to a novel dataset</a:t>
            </a:r>
            <a:endParaRPr lang="en-US" sz="3400" dirty="0">
              <a:latin typeface="Verdana"/>
              <a:ea typeface="Malayalam MN" charset="0"/>
              <a:cs typeface="Verdana"/>
            </a:endParaRPr>
          </a:p>
        </p:txBody>
      </p:sp>
      <p:pic>
        <p:nvPicPr>
          <p:cNvPr id="6" name="Picture 5"/>
          <p:cNvPicPr>
            <a:picLocks noChangeAspect="1"/>
          </p:cNvPicPr>
          <p:nvPr/>
        </p:nvPicPr>
        <p:blipFill>
          <a:blip r:embed="rId3"/>
          <a:stretch>
            <a:fillRect/>
          </a:stretch>
        </p:blipFill>
        <p:spPr>
          <a:xfrm>
            <a:off x="802387" y="1463115"/>
            <a:ext cx="6233922" cy="4271391"/>
          </a:xfrm>
          <a:prstGeom prst="rect">
            <a:avLst/>
          </a:prstGeom>
        </p:spPr>
      </p:pic>
      <p:sp>
        <p:nvSpPr>
          <p:cNvPr id="7" name="Rectangle 6"/>
          <p:cNvSpPr/>
          <p:nvPr/>
        </p:nvSpPr>
        <p:spPr>
          <a:xfrm>
            <a:off x="4324515" y="5695146"/>
            <a:ext cx="4475293" cy="400110"/>
          </a:xfrm>
          <a:prstGeom prst="rect">
            <a:avLst/>
          </a:prstGeom>
        </p:spPr>
        <p:txBody>
          <a:bodyPr wrap="none">
            <a:spAutoFit/>
          </a:bodyPr>
          <a:lstStyle/>
          <a:p>
            <a:r>
              <a:rPr lang="en-US" altLang="zh-CN" dirty="0" smtClean="0">
                <a:solidFill>
                  <a:srgbClr val="7F7F7F"/>
                </a:solidFill>
                <a:latin typeface="Helvetica Light" charset="0"/>
                <a:ea typeface="Helvetica Light" charset="0"/>
                <a:cs typeface="Helvetica Light" charset="0"/>
              </a:rPr>
              <a:t>(Liu, Koedinger, &amp; McLaughlin, 2014)</a:t>
            </a:r>
            <a:endParaRPr lang="en-US" dirty="0"/>
          </a:p>
        </p:txBody>
      </p:sp>
    </p:spTree>
    <p:extLst>
      <p:ext uri="{BB962C8B-B14F-4D97-AF65-F5344CB8AC3E}">
        <p14:creationId xmlns:p14="http://schemas.microsoft.com/office/powerpoint/2010/main" val="1406949595"/>
      </p:ext>
    </p:extLst>
  </p:cSld>
  <p:clrMapOvr>
    <a:masterClrMapping/>
  </p:clrMapOvr>
  <mc:AlternateContent xmlns:mc="http://schemas.openxmlformats.org/markup-compatibility/2006">
    <mc:Choice xmlns:p14="http://schemas.microsoft.com/office/powerpoint/2010/main" Requires="p14">
      <p:transition spd="slow" p14:dur="2000" advTm="22122"/>
    </mc:Choice>
    <mc:Fallback>
      <p:transition xmlns:p14="http://schemas.microsoft.com/office/powerpoint/2010/main" spd="slow" advTm="22122"/>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Messages</a:t>
            </a:r>
            <a:endParaRPr lang="en-US" dirty="0"/>
          </a:p>
        </p:txBody>
      </p:sp>
      <p:sp>
        <p:nvSpPr>
          <p:cNvPr id="3" name="Content Placeholder 2"/>
          <p:cNvSpPr>
            <a:spLocks noGrp="1"/>
          </p:cNvSpPr>
          <p:nvPr>
            <p:ph idx="1"/>
          </p:nvPr>
        </p:nvSpPr>
        <p:spPr/>
        <p:txBody>
          <a:bodyPr/>
          <a:lstStyle/>
          <a:p>
            <a:r>
              <a:rPr lang="en-US" sz="2200" dirty="0" smtClean="0"/>
              <a:t>Machine learning (ML) is great: Data is even better</a:t>
            </a:r>
            <a:br>
              <a:rPr lang="en-US" sz="2200" dirty="0" smtClean="0"/>
            </a:br>
            <a:r>
              <a:rPr lang="en-US" sz="2200" dirty="0" smtClean="0"/>
              <a:t>ML </a:t>
            </a:r>
            <a:r>
              <a:rPr lang="en-US" sz="2200" dirty="0"/>
              <a:t>is neither necessary or </a:t>
            </a:r>
            <a:r>
              <a:rPr lang="en-US" sz="2200" dirty="0" smtClean="0"/>
              <a:t>sufficient</a:t>
            </a:r>
          </a:p>
          <a:p>
            <a:r>
              <a:rPr lang="en-US" sz="2200" dirty="0"/>
              <a:t>Pursue EDM as a means vs. as an end? </a:t>
            </a:r>
          </a:p>
          <a:p>
            <a:pPr lvl="1"/>
            <a:r>
              <a:rPr lang="en-US" sz="2000" dirty="0"/>
              <a:t>What end? Learning science? Ed improvement?</a:t>
            </a:r>
          </a:p>
          <a:p>
            <a:r>
              <a:rPr lang="en-US" sz="2200" dirty="0" smtClean="0"/>
              <a:t>Data </a:t>
            </a:r>
            <a:r>
              <a:rPr lang="en-US" sz="2200" dirty="0"/>
              <a:t>&amp; analytics are </a:t>
            </a:r>
            <a:r>
              <a:rPr lang="en-US" sz="2200" dirty="0" smtClean="0"/>
              <a:t>accumulating</a:t>
            </a:r>
            <a:r>
              <a:rPr lang="en-US" sz="2200" dirty="0"/>
              <a:t>:</a:t>
            </a:r>
            <a:r>
              <a:rPr lang="en-US" sz="2200" dirty="0" smtClean="0"/>
              <a:t> </a:t>
            </a:r>
            <a:br>
              <a:rPr lang="en-US" sz="2200" dirty="0" smtClean="0"/>
            </a:br>
            <a:r>
              <a:rPr lang="en-US" sz="2200" dirty="0" smtClean="0"/>
              <a:t>Let’s do more:</a:t>
            </a:r>
          </a:p>
          <a:p>
            <a:pPr lvl="1"/>
            <a:r>
              <a:rPr lang="en-US" sz="2000" dirty="0" smtClean="0"/>
              <a:t>Sharing </a:t>
            </a:r>
            <a:r>
              <a:rPr lang="en-US" sz="2000" dirty="0" smtClean="0">
                <a:sym typeface="Wingdings"/>
              </a:rPr>
              <a:t> </a:t>
            </a:r>
            <a:r>
              <a:rPr lang="en-US" sz="2000" dirty="0" err="1" smtClean="0">
                <a:sym typeface="Wingdings"/>
              </a:rPr>
              <a:t>LearnSphere</a:t>
            </a:r>
            <a:r>
              <a:rPr lang="en-US" sz="2000" dirty="0" smtClean="0">
                <a:sym typeface="Wingdings"/>
              </a:rPr>
              <a:t>, require sharing with pubs</a:t>
            </a:r>
            <a:r>
              <a:rPr lang="mr-IN" sz="2000" dirty="0" smtClean="0">
                <a:sym typeface="Wingdings"/>
              </a:rPr>
              <a:t>…</a:t>
            </a:r>
            <a:endParaRPr lang="en-US" sz="2000" dirty="0">
              <a:sym typeface="Wingdings"/>
            </a:endParaRPr>
          </a:p>
          <a:p>
            <a:pPr lvl="1"/>
            <a:r>
              <a:rPr lang="en-US" sz="2000" dirty="0" smtClean="0"/>
              <a:t>Close-the-loop experiments</a:t>
            </a:r>
          </a:p>
          <a:p>
            <a:pPr lvl="1"/>
            <a:r>
              <a:rPr lang="en-US" sz="2000" dirty="0" smtClean="0"/>
              <a:t>Theory: Explanation</a:t>
            </a:r>
            <a:r>
              <a:rPr lang="en-US" sz="2000" dirty="0"/>
              <a:t>,</a:t>
            </a:r>
            <a:r>
              <a:rPr lang="en-US" sz="2000" dirty="0" smtClean="0"/>
              <a:t> computational theories</a:t>
            </a:r>
            <a:br>
              <a:rPr lang="en-US" sz="2000" dirty="0" smtClean="0"/>
            </a:br>
            <a:endParaRPr lang="en-US" dirty="0"/>
          </a:p>
          <a:p>
            <a:pPr marL="0" indent="0">
              <a:buNone/>
            </a:pPr>
            <a:r>
              <a:rPr lang="en-US" i="1" dirty="0" smtClean="0"/>
              <a:t>Automate with insight!</a:t>
            </a:r>
            <a:endParaRPr lang="en-US" i="1" dirty="0"/>
          </a:p>
          <a:p>
            <a:pPr marL="0" indent="0">
              <a:buNone/>
            </a:pPr>
            <a:endParaRPr lang="en-US" dirty="0"/>
          </a:p>
        </p:txBody>
      </p:sp>
    </p:spTree>
    <p:extLst>
      <p:ext uri="{BB962C8B-B14F-4D97-AF65-F5344CB8AC3E}">
        <p14:creationId xmlns:p14="http://schemas.microsoft.com/office/powerpoint/2010/main" val="113188357"/>
      </p:ext>
    </p:extLst>
  </p:cSld>
  <p:clrMapOvr>
    <a:masterClrMapping/>
  </p:clrMapOvr>
  <mc:AlternateContent xmlns:mc="http://schemas.openxmlformats.org/markup-compatibility/2006">
    <mc:Choice xmlns:p14="http://schemas.microsoft.com/office/powerpoint/2010/main" Requires="p14">
      <p:transition spd="slow" p14:dur="2000" advTm="128516"/>
    </mc:Choice>
    <mc:Fallback>
      <p:transition xmlns:p14="http://schemas.microsoft.com/office/powerpoint/2010/main" spd="slow" advTm="128516"/>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83346" y="6272785"/>
            <a:ext cx="480060" cy="365125"/>
          </a:xfrm>
          <a:prstGeom prst="rect">
            <a:avLst/>
          </a:prstGeom>
        </p:spPr>
        <p:txBody>
          <a:bodyPr/>
          <a:lstStyle/>
          <a:p>
            <a:fld id="{8BFAFB65-7EB7-A845-AC6A-040BCEF8D100}" type="slidenum">
              <a:rPr lang="en-US" smtClean="0"/>
              <a:t>40</a:t>
            </a:fld>
            <a:endParaRPr lang="en-US"/>
          </a:p>
        </p:txBody>
      </p:sp>
      <p:sp>
        <p:nvSpPr>
          <p:cNvPr id="5" name="Title 1"/>
          <p:cNvSpPr>
            <a:spLocks noGrp="1"/>
          </p:cNvSpPr>
          <p:nvPr>
            <p:ph type="title"/>
          </p:nvPr>
        </p:nvSpPr>
        <p:spPr>
          <a:xfrm>
            <a:off x="802386" y="484632"/>
            <a:ext cx="7543800" cy="806286"/>
          </a:xfrm>
        </p:spPr>
        <p:txBody>
          <a:bodyPr>
            <a:noAutofit/>
          </a:bodyPr>
          <a:lstStyle/>
          <a:p>
            <a:r>
              <a:rPr lang="en-US" sz="3400" dirty="0" smtClean="0">
                <a:latin typeface="Verdana"/>
                <a:ea typeface="Malayalam MN" charset="0"/>
                <a:cs typeface="Verdana"/>
              </a:rPr>
              <a:t>Generalization to a novel dataset</a:t>
            </a:r>
            <a:endParaRPr lang="en-US" sz="3400" dirty="0">
              <a:latin typeface="Verdana"/>
              <a:ea typeface="Malayalam MN" charset="0"/>
              <a:cs typeface="Verdana"/>
            </a:endParaRPr>
          </a:p>
        </p:txBody>
      </p:sp>
      <p:pic>
        <p:nvPicPr>
          <p:cNvPr id="2" name="Picture 1"/>
          <p:cNvPicPr>
            <a:picLocks noChangeAspect="1"/>
          </p:cNvPicPr>
          <p:nvPr/>
        </p:nvPicPr>
        <p:blipFill>
          <a:blip r:embed="rId3"/>
          <a:stretch>
            <a:fillRect/>
          </a:stretch>
        </p:blipFill>
        <p:spPr>
          <a:xfrm>
            <a:off x="791687" y="2038511"/>
            <a:ext cx="7735066" cy="3101929"/>
          </a:xfrm>
          <a:prstGeom prst="rect">
            <a:avLst/>
          </a:prstGeom>
        </p:spPr>
      </p:pic>
      <p:cxnSp>
        <p:nvCxnSpPr>
          <p:cNvPr id="9" name="Straight Arrow Connector 8"/>
          <p:cNvCxnSpPr/>
          <p:nvPr/>
        </p:nvCxnSpPr>
        <p:spPr>
          <a:xfrm flipV="1">
            <a:off x="2248382" y="1921398"/>
            <a:ext cx="199664" cy="11574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39365" y="1552065"/>
            <a:ext cx="6171506" cy="400110"/>
          </a:xfrm>
          <a:prstGeom prst="rect">
            <a:avLst/>
          </a:prstGeom>
          <a:noFill/>
        </p:spPr>
        <p:txBody>
          <a:bodyPr wrap="none" rtlCol="0">
            <a:spAutoFit/>
          </a:bodyPr>
          <a:lstStyle/>
          <a:p>
            <a:r>
              <a:rPr lang="en-US" dirty="0">
                <a:latin typeface="Verdana"/>
                <a:ea typeface="Malayalam MN" charset="0"/>
                <a:cs typeface="Verdana"/>
              </a:rPr>
              <a:t>e</a:t>
            </a:r>
            <a:r>
              <a:rPr lang="en-US" dirty="0" smtClean="0">
                <a:latin typeface="Verdana"/>
                <a:ea typeface="Malayalam MN" charset="0"/>
                <a:cs typeface="Verdana"/>
              </a:rPr>
              <a:t>quivalent of original human-generated model</a:t>
            </a:r>
            <a:endParaRPr lang="en-US" dirty="0">
              <a:latin typeface="Verdana"/>
              <a:ea typeface="Malayalam MN" charset="0"/>
              <a:cs typeface="Verdana"/>
            </a:endParaRPr>
          </a:p>
        </p:txBody>
      </p:sp>
      <p:cxnSp>
        <p:nvCxnSpPr>
          <p:cNvPr id="11" name="Straight Arrow Connector 10"/>
          <p:cNvCxnSpPr/>
          <p:nvPr/>
        </p:nvCxnSpPr>
        <p:spPr>
          <a:xfrm>
            <a:off x="1815779" y="4808072"/>
            <a:ext cx="432604" cy="4494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87615" y="5198997"/>
            <a:ext cx="5320412" cy="400110"/>
          </a:xfrm>
          <a:prstGeom prst="rect">
            <a:avLst/>
          </a:prstGeom>
          <a:noFill/>
        </p:spPr>
        <p:txBody>
          <a:bodyPr wrap="none" rtlCol="0">
            <a:spAutoFit/>
          </a:bodyPr>
          <a:lstStyle/>
          <a:p>
            <a:r>
              <a:rPr lang="en-US" dirty="0">
                <a:latin typeface="Verdana"/>
                <a:ea typeface="Malayalam MN" charset="0"/>
                <a:cs typeface="Verdana"/>
              </a:rPr>
              <a:t>s</a:t>
            </a:r>
            <a:r>
              <a:rPr lang="en-US" dirty="0" smtClean="0">
                <a:latin typeface="Verdana"/>
                <a:ea typeface="Malayalam MN" charset="0"/>
                <a:cs typeface="Verdana"/>
              </a:rPr>
              <a:t>quare-root interpretation driven model</a:t>
            </a:r>
            <a:endParaRPr lang="en-US" dirty="0">
              <a:latin typeface="Verdana"/>
              <a:ea typeface="Malayalam MN" charset="0"/>
              <a:cs typeface="Verdana"/>
            </a:endParaRPr>
          </a:p>
        </p:txBody>
      </p:sp>
      <p:sp>
        <p:nvSpPr>
          <p:cNvPr id="14" name="Rectangle 13"/>
          <p:cNvSpPr/>
          <p:nvPr/>
        </p:nvSpPr>
        <p:spPr>
          <a:xfrm>
            <a:off x="3596049" y="5761548"/>
            <a:ext cx="5333419" cy="461665"/>
          </a:xfrm>
          <a:prstGeom prst="rect">
            <a:avLst/>
          </a:prstGeom>
        </p:spPr>
        <p:txBody>
          <a:bodyPr wrap="none">
            <a:spAutoFit/>
          </a:bodyPr>
          <a:lstStyle/>
          <a:p>
            <a:r>
              <a:rPr lang="en-US" altLang="zh-CN" sz="2400" dirty="0" smtClean="0">
                <a:solidFill>
                  <a:srgbClr val="7F7F7F"/>
                </a:solidFill>
                <a:latin typeface="Helvetica Light" charset="0"/>
                <a:ea typeface="Helvetica Light" charset="0"/>
                <a:cs typeface="Helvetica Light" charset="0"/>
              </a:rPr>
              <a:t>(Liu, Koedinger, &amp; McLaughlin, 2014)</a:t>
            </a:r>
            <a:endParaRPr lang="en-US" sz="2400" dirty="0"/>
          </a:p>
        </p:txBody>
      </p:sp>
    </p:spTree>
    <p:extLst>
      <p:ext uri="{BB962C8B-B14F-4D97-AF65-F5344CB8AC3E}">
        <p14:creationId xmlns:p14="http://schemas.microsoft.com/office/powerpoint/2010/main" val="121303051"/>
      </p:ext>
    </p:extLst>
  </p:cSld>
  <p:clrMapOvr>
    <a:masterClrMapping/>
  </p:clrMapOvr>
  <mc:AlternateContent xmlns:mc="http://schemas.openxmlformats.org/markup-compatibility/2006">
    <mc:Choice xmlns:p14="http://schemas.microsoft.com/office/powerpoint/2010/main" Requires="p14">
      <p:transition spd="slow" p14:dur="2000" advTm="15576"/>
    </mc:Choice>
    <mc:Fallback>
      <p:transition xmlns:p14="http://schemas.microsoft.com/office/powerpoint/2010/main" spd="slow" advTm="15576"/>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386" y="1527858"/>
            <a:ext cx="7543800" cy="4644342"/>
          </a:xfrm>
        </p:spPr>
        <p:txBody>
          <a:bodyPr>
            <a:normAutofit/>
          </a:bodyPr>
          <a:lstStyle/>
          <a:p>
            <a:pPr marL="0" indent="0">
              <a:buNone/>
            </a:pPr>
            <a:r>
              <a:rPr lang="en-US" sz="2800" dirty="0" smtClean="0">
                <a:solidFill>
                  <a:srgbClr val="FFFFFF"/>
                </a:solidFill>
                <a:latin typeface="Verdana"/>
                <a:ea typeface="Malayalam MN" charset="0"/>
                <a:cs typeface="Verdana"/>
              </a:rPr>
              <a:t/>
            </a:r>
            <a:br>
              <a:rPr lang="en-US" sz="2800" dirty="0" smtClean="0">
                <a:solidFill>
                  <a:srgbClr val="FFFFFF"/>
                </a:solidFill>
                <a:latin typeface="Verdana"/>
                <a:ea typeface="Malayalam MN" charset="0"/>
                <a:cs typeface="Verdana"/>
              </a:rPr>
            </a:br>
            <a:r>
              <a:rPr lang="en-US" sz="2800" dirty="0" smtClean="0">
                <a:solidFill>
                  <a:srgbClr val="FFFFFF"/>
                </a:solidFill>
                <a:latin typeface="Verdana"/>
                <a:ea typeface="Malayalam MN" charset="0"/>
                <a:cs typeface="Verdana"/>
              </a:rPr>
              <a:t>CONTROL</a:t>
            </a:r>
            <a:br>
              <a:rPr lang="en-US" sz="2800" dirty="0" smtClean="0">
                <a:solidFill>
                  <a:srgbClr val="FFFFFF"/>
                </a:solidFill>
                <a:latin typeface="Verdana"/>
                <a:ea typeface="Malayalam MN" charset="0"/>
                <a:cs typeface="Verdana"/>
              </a:rPr>
            </a:br>
            <a:r>
              <a:rPr lang="en-US" sz="2800" dirty="0" smtClean="0">
                <a:solidFill>
                  <a:srgbClr val="FFFFFF"/>
                </a:solidFill>
                <a:latin typeface="Verdana"/>
                <a:ea typeface="Malayalam MN" charset="0"/>
                <a:cs typeface="Verdana"/>
              </a:rPr>
              <a:t>Knowledge-trace each shape as a single skill (backward &amp; forward steps merged)</a:t>
            </a:r>
            <a:br>
              <a:rPr lang="en-US" sz="2800" dirty="0" smtClean="0">
                <a:solidFill>
                  <a:srgbClr val="FFFFFF"/>
                </a:solidFill>
                <a:latin typeface="Verdana"/>
                <a:ea typeface="Malayalam MN" charset="0"/>
                <a:cs typeface="Verdana"/>
              </a:rPr>
            </a:br>
            <a:r>
              <a:rPr lang="en-US" sz="2800" dirty="0" smtClean="0">
                <a:solidFill>
                  <a:srgbClr val="FFFFFF"/>
                </a:solidFill>
                <a:latin typeface="Verdana"/>
                <a:ea typeface="Malayalam MN" charset="0"/>
                <a:cs typeface="Verdana"/>
              </a:rPr>
              <a:t/>
            </a:r>
            <a:br>
              <a:rPr lang="en-US" sz="2800" dirty="0" smtClean="0">
                <a:solidFill>
                  <a:srgbClr val="FFFFFF"/>
                </a:solidFill>
                <a:latin typeface="Verdana"/>
                <a:ea typeface="Malayalam MN" charset="0"/>
                <a:cs typeface="Verdana"/>
              </a:rPr>
            </a:br>
            <a:r>
              <a:rPr lang="en-US" sz="2800" dirty="0" smtClean="0">
                <a:solidFill>
                  <a:srgbClr val="FFFFFF"/>
                </a:solidFill>
                <a:latin typeface="Verdana"/>
                <a:ea typeface="Malayalam MN" charset="0"/>
                <a:cs typeface="Verdana"/>
              </a:rPr>
              <a:t>REDESIGN</a:t>
            </a:r>
            <a:r>
              <a:rPr lang="en-US" dirty="0">
                <a:solidFill>
                  <a:srgbClr val="FFFFFF"/>
                </a:solidFill>
                <a:latin typeface="Verdana"/>
                <a:ea typeface="Malayalam MN" charset="0"/>
                <a:cs typeface="Verdana"/>
              </a:rPr>
              <a:t/>
            </a:r>
            <a:br>
              <a:rPr lang="en-US" dirty="0">
                <a:solidFill>
                  <a:srgbClr val="FFFFFF"/>
                </a:solidFill>
                <a:latin typeface="Verdana"/>
                <a:ea typeface="Malayalam MN" charset="0"/>
                <a:cs typeface="Verdana"/>
              </a:rPr>
            </a:br>
            <a:r>
              <a:rPr lang="en-US" sz="2800" dirty="0" smtClean="0">
                <a:solidFill>
                  <a:srgbClr val="FFFFFF"/>
                </a:solidFill>
                <a:latin typeface="Verdana"/>
                <a:ea typeface="Malayalam MN" charset="0"/>
                <a:cs typeface="Verdana"/>
              </a:rPr>
              <a:t>Knowledge-trace circle and square backward/forward steps separately</a:t>
            </a:r>
          </a:p>
          <a:p>
            <a:pPr lvl="1"/>
            <a:endParaRPr lang="en-US" sz="2800" dirty="0">
              <a:solidFill>
                <a:srgbClr val="FFFFFF"/>
              </a:solidFill>
              <a:latin typeface="Verdana"/>
              <a:ea typeface="Malayalam MN" charset="0"/>
              <a:cs typeface="Verdana"/>
            </a:endParaRPr>
          </a:p>
        </p:txBody>
      </p:sp>
      <p:sp>
        <p:nvSpPr>
          <p:cNvPr id="5" name="Title 1"/>
          <p:cNvSpPr>
            <a:spLocks noGrp="1"/>
          </p:cNvSpPr>
          <p:nvPr>
            <p:ph type="title"/>
          </p:nvPr>
        </p:nvSpPr>
        <p:spPr>
          <a:xfrm>
            <a:off x="802386" y="484632"/>
            <a:ext cx="7543800" cy="806286"/>
          </a:xfrm>
        </p:spPr>
        <p:txBody>
          <a:bodyPr>
            <a:noAutofit/>
          </a:bodyPr>
          <a:lstStyle/>
          <a:p>
            <a:r>
              <a:rPr lang="en-US" sz="3400" dirty="0" smtClean="0">
                <a:latin typeface="Verdana"/>
                <a:ea typeface="Malayalam MN" charset="0"/>
                <a:cs typeface="Verdana"/>
              </a:rPr>
              <a:t>System redesign: </a:t>
            </a:r>
            <a:br>
              <a:rPr lang="en-US" sz="3400" dirty="0" smtClean="0">
                <a:latin typeface="Verdana"/>
                <a:ea typeface="Malayalam MN" charset="0"/>
                <a:cs typeface="Verdana"/>
              </a:rPr>
            </a:br>
            <a:r>
              <a:rPr lang="en-US" sz="3400" dirty="0" smtClean="0">
                <a:latin typeface="Verdana"/>
                <a:ea typeface="Malayalam MN" charset="0"/>
                <a:cs typeface="Verdana"/>
              </a:rPr>
              <a:t>Changes to knowledge tracing</a:t>
            </a:r>
            <a:endParaRPr lang="en-US" sz="3400" dirty="0">
              <a:latin typeface="Verdana"/>
              <a:ea typeface="Malayalam MN" charset="0"/>
              <a:cs typeface="Verdana"/>
            </a:endParaRPr>
          </a:p>
        </p:txBody>
      </p:sp>
      <p:sp>
        <p:nvSpPr>
          <p:cNvPr id="4" name="Text Box 11"/>
          <p:cNvSpPr txBox="1">
            <a:spLocks noChangeArrowheads="1"/>
          </p:cNvSpPr>
          <p:nvPr/>
        </p:nvSpPr>
        <p:spPr bwMode="auto">
          <a:xfrm>
            <a:off x="842794" y="6094777"/>
            <a:ext cx="5056116" cy="600164"/>
          </a:xfrm>
          <a:prstGeom prst="rect">
            <a:avLst/>
          </a:prstGeom>
          <a:solidFill>
            <a:srgbClr val="FFFF00"/>
          </a:solidFill>
          <a:ln w="12700">
            <a:noFill/>
            <a:miter lim="800000"/>
            <a:headEnd/>
            <a:tailEnd/>
          </a:ln>
        </p:spPr>
        <p:txBody>
          <a:bodyPr wrap="square">
            <a:prstTxWarp prst="textNoShape">
              <a:avLst/>
            </a:prstTxWarp>
            <a:spAutoFit/>
          </a:bodyPr>
          <a:lstStyle/>
          <a:p>
            <a:pPr eaLnBrk="1" hangingPunct="1">
              <a:spcBef>
                <a:spcPct val="50000"/>
              </a:spcBef>
            </a:pPr>
            <a:r>
              <a:rPr lang="en-US" sz="1100" dirty="0" smtClean="0">
                <a:solidFill>
                  <a:srgbClr val="01012C"/>
                </a:solidFill>
                <a:latin typeface="Arial" charset="0"/>
                <a:ea typeface="ＭＳ Ｐゴシック" pitchFamily="1" charset="-128"/>
                <a:cs typeface="ＭＳ Ｐゴシック" pitchFamily="1" charset="-128"/>
              </a:rPr>
              <a:t>Liu</a:t>
            </a:r>
            <a:r>
              <a:rPr lang="en-US" sz="1100" dirty="0">
                <a:solidFill>
                  <a:srgbClr val="01012C"/>
                </a:solidFill>
                <a:latin typeface="Arial" charset="0"/>
                <a:ea typeface="ＭＳ Ｐゴシック" pitchFamily="1" charset="-128"/>
                <a:cs typeface="ＭＳ Ｐゴシック" pitchFamily="1" charset="-128"/>
              </a:rPr>
              <a:t> </a:t>
            </a:r>
            <a:r>
              <a:rPr lang="en-US" sz="1100" dirty="0" smtClean="0">
                <a:solidFill>
                  <a:srgbClr val="01012C"/>
                </a:solidFill>
                <a:latin typeface="Arial" charset="0"/>
                <a:ea typeface="ＭＳ Ｐゴシック" pitchFamily="1" charset="-128"/>
                <a:cs typeface="ＭＳ Ｐゴシック" pitchFamily="1" charset="-128"/>
              </a:rPr>
              <a:t>&amp; Koedinger </a:t>
            </a:r>
            <a:r>
              <a:rPr lang="en-US" sz="1100" dirty="0">
                <a:solidFill>
                  <a:srgbClr val="01012C"/>
                </a:solidFill>
                <a:latin typeface="Arial" charset="0"/>
                <a:ea typeface="ＭＳ Ｐゴシック" pitchFamily="1" charset="-128"/>
                <a:cs typeface="ＭＳ Ｐゴシック" pitchFamily="1" charset="-128"/>
              </a:rPr>
              <a:t>(2017). Closing the loop: Automated data-driven cognitive model discoveries lead to improved instruction and learning gains. </a:t>
            </a:r>
            <a:r>
              <a:rPr lang="en-US" sz="1100" dirty="0" smtClean="0">
                <a:solidFill>
                  <a:srgbClr val="01012C"/>
                </a:solidFill>
                <a:latin typeface="Arial" charset="0"/>
                <a:ea typeface="ＭＳ Ｐゴシック" pitchFamily="1" charset="-128"/>
                <a:cs typeface="ＭＳ Ｐゴシック" pitchFamily="1" charset="-128"/>
              </a:rPr>
              <a:t/>
            </a:r>
            <a:br>
              <a:rPr lang="en-US" sz="1100" dirty="0" smtClean="0">
                <a:solidFill>
                  <a:srgbClr val="01012C"/>
                </a:solidFill>
                <a:latin typeface="Arial" charset="0"/>
                <a:ea typeface="ＭＳ Ｐゴシック" pitchFamily="1" charset="-128"/>
                <a:cs typeface="ＭＳ Ｐゴシック" pitchFamily="1" charset="-128"/>
              </a:rPr>
            </a:br>
            <a:r>
              <a:rPr lang="en-US" sz="1100" i="1" dirty="0" smtClean="0">
                <a:solidFill>
                  <a:srgbClr val="01012C"/>
                </a:solidFill>
                <a:latin typeface="Arial" charset="0"/>
                <a:ea typeface="ＭＳ Ｐゴシック" pitchFamily="1" charset="-128"/>
                <a:cs typeface="ＭＳ Ｐゴシック" pitchFamily="1" charset="-128"/>
              </a:rPr>
              <a:t>Journal </a:t>
            </a:r>
            <a:r>
              <a:rPr lang="en-US" sz="1100" i="1" dirty="0">
                <a:solidFill>
                  <a:srgbClr val="01012C"/>
                </a:solidFill>
                <a:latin typeface="Arial" charset="0"/>
                <a:ea typeface="ＭＳ Ｐゴシック" pitchFamily="1" charset="-128"/>
                <a:cs typeface="ＭＳ Ｐゴシック" pitchFamily="1" charset="-128"/>
              </a:rPr>
              <a:t>of Educational Data Mining</a:t>
            </a:r>
            <a:endParaRPr lang="en-US" sz="1100" i="1" dirty="0" smtClean="0">
              <a:solidFill>
                <a:srgbClr val="01012C"/>
              </a:solidFill>
              <a:latin typeface="Arial"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990059600"/>
      </p:ext>
    </p:extLst>
  </p:cSld>
  <p:clrMapOvr>
    <a:masterClrMapping/>
  </p:clrMapOvr>
  <mc:AlternateContent xmlns:mc="http://schemas.openxmlformats.org/markup-compatibility/2006">
    <mc:Choice xmlns:p14="http://schemas.microsoft.com/office/powerpoint/2010/main" Requires="p14">
      <p:transition spd="slow" p14:dur="2000" advTm="20183"/>
    </mc:Choice>
    <mc:Fallback>
      <p:transition xmlns:p14="http://schemas.microsoft.com/office/powerpoint/2010/main" spd="slow" advTm="20183"/>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02386" y="484632"/>
            <a:ext cx="7543800" cy="806286"/>
          </a:xfrm>
        </p:spPr>
        <p:txBody>
          <a:bodyPr>
            <a:noAutofit/>
          </a:bodyPr>
          <a:lstStyle/>
          <a:p>
            <a:r>
              <a:rPr lang="en-US" sz="3400" dirty="0" smtClean="0">
                <a:latin typeface="+mn-lt"/>
                <a:ea typeface="Malayalam MN" charset="0"/>
                <a:cs typeface="Malayalam MN" charset="0"/>
              </a:rPr>
              <a:t>System redesign</a:t>
            </a:r>
            <a:endParaRPr lang="en-US" sz="3400" dirty="0">
              <a:latin typeface="+mn-lt"/>
              <a:ea typeface="Malayalam MN" charset="0"/>
              <a:cs typeface="Malayalam MN" charset="0"/>
            </a:endParaRPr>
          </a:p>
        </p:txBody>
      </p:sp>
      <p:pic>
        <p:nvPicPr>
          <p:cNvPr id="6" name="Picture 5"/>
          <p:cNvPicPr>
            <a:picLocks noChangeAspect="1"/>
          </p:cNvPicPr>
          <p:nvPr/>
        </p:nvPicPr>
        <p:blipFill>
          <a:blip r:embed="rId3"/>
          <a:stretch>
            <a:fillRect/>
          </a:stretch>
        </p:blipFill>
        <p:spPr>
          <a:xfrm>
            <a:off x="0" y="2783710"/>
            <a:ext cx="4525489" cy="3410513"/>
          </a:xfrm>
          <a:prstGeom prst="rect">
            <a:avLst/>
          </a:prstGeom>
        </p:spPr>
      </p:pic>
      <p:pic>
        <p:nvPicPr>
          <p:cNvPr id="7" name="Picture 6"/>
          <p:cNvPicPr>
            <a:picLocks noChangeAspect="1"/>
          </p:cNvPicPr>
          <p:nvPr/>
        </p:nvPicPr>
        <p:blipFill>
          <a:blip r:embed="rId4"/>
          <a:stretch>
            <a:fillRect/>
          </a:stretch>
        </p:blipFill>
        <p:spPr>
          <a:xfrm>
            <a:off x="4501657" y="2650168"/>
            <a:ext cx="4642343" cy="3544055"/>
          </a:xfrm>
          <a:prstGeom prst="rect">
            <a:avLst/>
          </a:prstGeom>
        </p:spPr>
      </p:pic>
      <p:cxnSp>
        <p:nvCxnSpPr>
          <p:cNvPr id="9" name="Straight Connector 8"/>
          <p:cNvCxnSpPr/>
          <p:nvPr/>
        </p:nvCxnSpPr>
        <p:spPr>
          <a:xfrm>
            <a:off x="4501656" y="2650168"/>
            <a:ext cx="0" cy="3785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802386" y="1527858"/>
            <a:ext cx="7543800" cy="4644342"/>
          </a:xfrm>
        </p:spPr>
        <p:txBody>
          <a:bodyPr>
            <a:normAutofit/>
          </a:bodyPr>
          <a:lstStyle/>
          <a:p>
            <a:r>
              <a:rPr lang="en-US" sz="2800" dirty="0" smtClean="0">
                <a:ea typeface="Malayalam MN" charset="0"/>
                <a:cs typeface="Malayalam MN" charset="0"/>
              </a:rPr>
              <a:t>Changes to interface</a:t>
            </a:r>
          </a:p>
          <a:p>
            <a:r>
              <a:rPr lang="en-US" sz="2800" dirty="0" smtClean="0">
                <a:ea typeface="Malayalam MN" charset="0"/>
                <a:cs typeface="Malayalam MN" charset="0"/>
              </a:rPr>
              <a:t>Changes to hints</a:t>
            </a:r>
            <a:endParaRPr lang="en-US" sz="2800" dirty="0">
              <a:ea typeface="Malayalam MN" charset="0"/>
              <a:cs typeface="Malayalam MN" charset="0"/>
            </a:endParaRPr>
          </a:p>
        </p:txBody>
      </p:sp>
    </p:spTree>
    <p:extLst>
      <p:ext uri="{BB962C8B-B14F-4D97-AF65-F5344CB8AC3E}">
        <p14:creationId xmlns:p14="http://schemas.microsoft.com/office/powerpoint/2010/main" val="1981454337"/>
      </p:ext>
    </p:extLst>
  </p:cSld>
  <p:clrMapOvr>
    <a:masterClrMapping/>
  </p:clrMapOvr>
  <mc:AlternateContent xmlns:mc="http://schemas.openxmlformats.org/markup-compatibility/2006">
    <mc:Choice xmlns:p14="http://schemas.microsoft.com/office/powerpoint/2010/main" Requires="p14">
      <p:transition spd="slow" p14:dur="2000" advTm="31934"/>
    </mc:Choice>
    <mc:Fallback>
      <p:transition xmlns:p14="http://schemas.microsoft.com/office/powerpoint/2010/main" spd="slow" advTm="31934"/>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386" y="1527858"/>
            <a:ext cx="7543800" cy="4644342"/>
          </a:xfrm>
        </p:spPr>
        <p:txBody>
          <a:bodyPr/>
          <a:lstStyle/>
          <a:p>
            <a:r>
              <a:rPr lang="en-US" sz="2400" dirty="0" smtClean="0">
                <a:ea typeface="Malayalam MN" charset="0"/>
                <a:cs typeface="Malayalam MN" charset="0"/>
              </a:rPr>
              <a:t>115 students enrolled in geometry at a nearby High School</a:t>
            </a:r>
          </a:p>
          <a:p>
            <a:r>
              <a:rPr lang="en-US" sz="2400" dirty="0" smtClean="0">
                <a:ea typeface="Malayalam MN" charset="0"/>
                <a:cs typeface="Malayalam MN" charset="0"/>
              </a:rPr>
              <a:t>Random assignment at student level</a:t>
            </a:r>
          </a:p>
          <a:p>
            <a:pPr lvl="1"/>
            <a:r>
              <a:rPr lang="en-US" sz="2000" dirty="0" smtClean="0">
                <a:ea typeface="Malayalam MN" charset="0"/>
                <a:cs typeface="Malayalam MN" charset="0"/>
              </a:rPr>
              <a:t>CONTROL - 57 students</a:t>
            </a:r>
          </a:p>
          <a:p>
            <a:pPr lvl="1"/>
            <a:r>
              <a:rPr lang="en-US" sz="2000" dirty="0" smtClean="0">
                <a:ea typeface="Malayalam MN" charset="0"/>
                <a:cs typeface="Malayalam MN" charset="0"/>
              </a:rPr>
              <a:t>REDESIGN </a:t>
            </a:r>
            <a:r>
              <a:rPr lang="mr-IN" sz="2000" dirty="0" smtClean="0">
                <a:ea typeface="Malayalam MN" charset="0"/>
                <a:cs typeface="Malayalam MN" charset="0"/>
              </a:rPr>
              <a:t>–</a:t>
            </a:r>
            <a:r>
              <a:rPr lang="en-US" sz="2000" dirty="0" smtClean="0">
                <a:ea typeface="Malayalam MN" charset="0"/>
                <a:cs typeface="Malayalam MN" charset="0"/>
              </a:rPr>
              <a:t> 58 students</a:t>
            </a:r>
          </a:p>
          <a:p>
            <a:r>
              <a:rPr lang="en-US" sz="2400" dirty="0" smtClean="0">
                <a:ea typeface="Malayalam MN" charset="0"/>
                <a:cs typeface="Malayalam MN" charset="0"/>
              </a:rPr>
              <a:t>Five consecutive days</a:t>
            </a:r>
          </a:p>
          <a:p>
            <a:pPr lvl="1"/>
            <a:r>
              <a:rPr lang="en-US" sz="2000" dirty="0" smtClean="0">
                <a:ea typeface="Malayalam MN" charset="0"/>
                <a:cs typeface="Malayalam MN" charset="0"/>
              </a:rPr>
              <a:t>PRETEST (12 questions)</a:t>
            </a:r>
          </a:p>
          <a:p>
            <a:pPr lvl="1"/>
            <a:r>
              <a:rPr lang="en-US" sz="2000" dirty="0" smtClean="0">
                <a:ea typeface="Malayalam MN" charset="0"/>
                <a:cs typeface="Malayalam MN" charset="0"/>
              </a:rPr>
              <a:t>Tutor use</a:t>
            </a:r>
          </a:p>
          <a:p>
            <a:pPr lvl="1"/>
            <a:r>
              <a:rPr lang="en-US" sz="2000" dirty="0" smtClean="0">
                <a:ea typeface="Malayalam MN" charset="0"/>
                <a:cs typeface="Malayalam MN" charset="0"/>
              </a:rPr>
              <a:t>POSTTEST</a:t>
            </a:r>
            <a:r>
              <a:rPr lang="en-US" sz="2000" dirty="0">
                <a:ea typeface="Malayalam MN" charset="0"/>
                <a:cs typeface="Malayalam MN" charset="0"/>
              </a:rPr>
              <a:t> (12 questions)</a:t>
            </a:r>
            <a:endParaRPr lang="en-US" sz="2000" dirty="0" smtClean="0">
              <a:ea typeface="Malayalam MN" charset="0"/>
              <a:cs typeface="Malayalam MN" charset="0"/>
            </a:endParaRPr>
          </a:p>
          <a:p>
            <a:endParaRPr lang="en-US" sz="2400" dirty="0">
              <a:ea typeface="Malayalam MN" charset="0"/>
              <a:cs typeface="Malayalam MN" charset="0"/>
            </a:endParaRPr>
          </a:p>
        </p:txBody>
      </p:sp>
      <p:sp>
        <p:nvSpPr>
          <p:cNvPr id="5" name="Title 1"/>
          <p:cNvSpPr>
            <a:spLocks noGrp="1"/>
          </p:cNvSpPr>
          <p:nvPr>
            <p:ph type="title"/>
          </p:nvPr>
        </p:nvSpPr>
        <p:spPr>
          <a:xfrm>
            <a:off x="802386" y="484632"/>
            <a:ext cx="7543800" cy="806286"/>
          </a:xfrm>
        </p:spPr>
        <p:txBody>
          <a:bodyPr>
            <a:noAutofit/>
          </a:bodyPr>
          <a:lstStyle/>
          <a:p>
            <a:r>
              <a:rPr lang="en-US" sz="3200" dirty="0" smtClean="0">
                <a:latin typeface="+mn-lt"/>
                <a:ea typeface="Malayalam MN" charset="0"/>
                <a:cs typeface="Malayalam MN" charset="0"/>
              </a:rPr>
              <a:t>Classroom </a:t>
            </a:r>
            <a:r>
              <a:rPr lang="en-US" sz="3200" i="1" dirty="0" smtClean="0">
                <a:latin typeface="+mn-lt"/>
                <a:ea typeface="Malayalam MN" charset="0"/>
                <a:cs typeface="Malayalam MN" charset="0"/>
              </a:rPr>
              <a:t>in vivo </a:t>
            </a:r>
            <a:r>
              <a:rPr lang="en-US" sz="3200" dirty="0" smtClean="0">
                <a:latin typeface="+mn-lt"/>
                <a:ea typeface="Malayalam MN" charset="0"/>
                <a:cs typeface="Malayalam MN" charset="0"/>
              </a:rPr>
              <a:t>experiment</a:t>
            </a:r>
            <a:endParaRPr lang="en-US" sz="3200" dirty="0">
              <a:latin typeface="+mn-lt"/>
              <a:ea typeface="Malayalam MN" charset="0"/>
              <a:cs typeface="Malayalam MN" charset="0"/>
            </a:endParaRPr>
          </a:p>
        </p:txBody>
      </p:sp>
      <p:sp>
        <p:nvSpPr>
          <p:cNvPr id="6" name="Text Box 11"/>
          <p:cNvSpPr txBox="1">
            <a:spLocks noChangeArrowheads="1"/>
          </p:cNvSpPr>
          <p:nvPr/>
        </p:nvSpPr>
        <p:spPr bwMode="auto">
          <a:xfrm>
            <a:off x="842794" y="6103077"/>
            <a:ext cx="5056116" cy="600164"/>
          </a:xfrm>
          <a:prstGeom prst="rect">
            <a:avLst/>
          </a:prstGeom>
          <a:solidFill>
            <a:srgbClr val="FFFF00"/>
          </a:solidFill>
          <a:ln w="12700">
            <a:noFill/>
            <a:miter lim="800000"/>
            <a:headEnd/>
            <a:tailEnd/>
          </a:ln>
        </p:spPr>
        <p:txBody>
          <a:bodyPr wrap="square">
            <a:prstTxWarp prst="textNoShape">
              <a:avLst/>
            </a:prstTxWarp>
            <a:spAutoFit/>
          </a:bodyPr>
          <a:lstStyle/>
          <a:p>
            <a:pPr eaLnBrk="1" hangingPunct="1">
              <a:spcBef>
                <a:spcPct val="50000"/>
              </a:spcBef>
            </a:pPr>
            <a:r>
              <a:rPr lang="en-US" sz="1100" dirty="0" smtClean="0">
                <a:solidFill>
                  <a:srgbClr val="01012C"/>
                </a:solidFill>
                <a:latin typeface="Arial" charset="0"/>
                <a:ea typeface="ＭＳ Ｐゴシック" pitchFamily="1" charset="-128"/>
                <a:cs typeface="ＭＳ Ｐゴシック" pitchFamily="1" charset="-128"/>
              </a:rPr>
              <a:t>Liu</a:t>
            </a:r>
            <a:r>
              <a:rPr lang="en-US" sz="1100" dirty="0">
                <a:solidFill>
                  <a:srgbClr val="01012C"/>
                </a:solidFill>
                <a:latin typeface="Arial" charset="0"/>
                <a:ea typeface="ＭＳ Ｐゴシック" pitchFamily="1" charset="-128"/>
                <a:cs typeface="ＭＳ Ｐゴシック" pitchFamily="1" charset="-128"/>
              </a:rPr>
              <a:t> </a:t>
            </a:r>
            <a:r>
              <a:rPr lang="en-US" sz="1100" dirty="0" smtClean="0">
                <a:solidFill>
                  <a:srgbClr val="01012C"/>
                </a:solidFill>
                <a:latin typeface="Arial" charset="0"/>
                <a:ea typeface="ＭＳ Ｐゴシック" pitchFamily="1" charset="-128"/>
                <a:cs typeface="ＭＳ Ｐゴシック" pitchFamily="1" charset="-128"/>
              </a:rPr>
              <a:t>&amp; Koedinger </a:t>
            </a:r>
            <a:r>
              <a:rPr lang="en-US" sz="1100" dirty="0">
                <a:solidFill>
                  <a:srgbClr val="01012C"/>
                </a:solidFill>
                <a:latin typeface="Arial" charset="0"/>
                <a:ea typeface="ＭＳ Ｐゴシック" pitchFamily="1" charset="-128"/>
                <a:cs typeface="ＭＳ Ｐゴシック" pitchFamily="1" charset="-128"/>
              </a:rPr>
              <a:t>(2017). Closing the loop: Automated data-driven cognitive model discoveries lead to improved instruction and learning gains. </a:t>
            </a:r>
            <a:r>
              <a:rPr lang="en-US" sz="1100" dirty="0" smtClean="0">
                <a:solidFill>
                  <a:srgbClr val="01012C"/>
                </a:solidFill>
                <a:latin typeface="Arial" charset="0"/>
                <a:ea typeface="ＭＳ Ｐゴシック" pitchFamily="1" charset="-128"/>
                <a:cs typeface="ＭＳ Ｐゴシック" pitchFamily="1" charset="-128"/>
              </a:rPr>
              <a:t/>
            </a:r>
            <a:br>
              <a:rPr lang="en-US" sz="1100" dirty="0" smtClean="0">
                <a:solidFill>
                  <a:srgbClr val="01012C"/>
                </a:solidFill>
                <a:latin typeface="Arial" charset="0"/>
                <a:ea typeface="ＭＳ Ｐゴシック" pitchFamily="1" charset="-128"/>
                <a:cs typeface="ＭＳ Ｐゴシック" pitchFamily="1" charset="-128"/>
              </a:rPr>
            </a:br>
            <a:r>
              <a:rPr lang="en-US" sz="1100" i="1" dirty="0" smtClean="0">
                <a:solidFill>
                  <a:srgbClr val="01012C"/>
                </a:solidFill>
                <a:latin typeface="Arial" charset="0"/>
                <a:ea typeface="ＭＳ Ｐゴシック" pitchFamily="1" charset="-128"/>
                <a:cs typeface="ＭＳ Ｐゴシック" pitchFamily="1" charset="-128"/>
              </a:rPr>
              <a:t>Journal </a:t>
            </a:r>
            <a:r>
              <a:rPr lang="en-US" sz="1100" i="1" dirty="0">
                <a:solidFill>
                  <a:srgbClr val="01012C"/>
                </a:solidFill>
                <a:latin typeface="Arial" charset="0"/>
                <a:ea typeface="ＭＳ Ｐゴシック" pitchFamily="1" charset="-128"/>
                <a:cs typeface="ＭＳ Ｐゴシック" pitchFamily="1" charset="-128"/>
              </a:rPr>
              <a:t>of Educational Data Mining</a:t>
            </a:r>
            <a:endParaRPr lang="en-US" sz="1100" i="1" dirty="0" smtClean="0">
              <a:solidFill>
                <a:srgbClr val="01012C"/>
              </a:solidFill>
              <a:latin typeface="Arial"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55526616"/>
      </p:ext>
    </p:extLst>
  </p:cSld>
  <p:clrMapOvr>
    <a:masterClrMapping/>
  </p:clrMapOvr>
  <mc:AlternateContent xmlns:mc="http://schemas.openxmlformats.org/markup-compatibility/2006">
    <mc:Choice xmlns:p14="http://schemas.microsoft.com/office/powerpoint/2010/main" Requires="p14">
      <p:transition spd="slow" p14:dur="2000" advTm="22577"/>
    </mc:Choice>
    <mc:Fallback>
      <p:transition xmlns:p14="http://schemas.microsoft.com/office/powerpoint/2010/main" spd="slow" advTm="22577"/>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02386" y="484632"/>
            <a:ext cx="7543800" cy="806286"/>
          </a:xfrm>
        </p:spPr>
        <p:txBody>
          <a:bodyPr>
            <a:noAutofit/>
          </a:bodyPr>
          <a:lstStyle/>
          <a:p>
            <a:r>
              <a:rPr lang="en-US" sz="3400" dirty="0" smtClean="0">
                <a:ea typeface="Malayalam MN" charset="0"/>
                <a:cs typeface="Malayalam MN" charset="0"/>
              </a:rPr>
              <a:t>Results: Redesign produces significantly better learning</a:t>
            </a:r>
            <a:endParaRPr lang="en-US" sz="3400" dirty="0">
              <a:ea typeface="Malayalam MN" charset="0"/>
              <a:cs typeface="Malayalam MN" charset="0"/>
            </a:endParaRPr>
          </a:p>
        </p:txBody>
      </p:sp>
      <p:pic>
        <p:nvPicPr>
          <p:cNvPr id="6" name="Picture 5"/>
          <p:cNvPicPr>
            <a:picLocks noChangeAspect="1"/>
          </p:cNvPicPr>
          <p:nvPr/>
        </p:nvPicPr>
        <p:blipFill>
          <a:blip r:embed="rId3"/>
          <a:stretch>
            <a:fillRect/>
          </a:stretch>
        </p:blipFill>
        <p:spPr>
          <a:xfrm>
            <a:off x="692658" y="1624584"/>
            <a:ext cx="5181600" cy="4648200"/>
          </a:xfrm>
          <a:prstGeom prst="rect">
            <a:avLst/>
          </a:prstGeom>
        </p:spPr>
      </p:pic>
      <p:sp>
        <p:nvSpPr>
          <p:cNvPr id="7" name="Content Placeholder 2"/>
          <p:cNvSpPr>
            <a:spLocks noGrp="1"/>
          </p:cNvSpPr>
          <p:nvPr>
            <p:ph idx="1"/>
          </p:nvPr>
        </p:nvSpPr>
        <p:spPr>
          <a:xfrm>
            <a:off x="5983986" y="1599274"/>
            <a:ext cx="2688346" cy="4353674"/>
          </a:xfrm>
        </p:spPr>
        <p:txBody>
          <a:bodyPr/>
          <a:lstStyle/>
          <a:p>
            <a:pPr marL="0" indent="0">
              <a:buNone/>
            </a:pPr>
            <a:r>
              <a:rPr lang="en-US" dirty="0" smtClean="0">
                <a:latin typeface="Helvetica Light" charset="0"/>
                <a:ea typeface="Helvetica Light" charset="0"/>
                <a:cs typeface="Helvetica Light" charset="0"/>
              </a:rPr>
              <a:t>Condition (β=0.09, p=0.027) significantly predicts posttest results, controlling for the effects of pretest (β=0.59</a:t>
            </a:r>
            <a:r>
              <a:rPr lang="en-US" dirty="0">
                <a:latin typeface="Helvetica Light" charset="0"/>
                <a:ea typeface="Helvetica Light" charset="0"/>
                <a:cs typeface="Helvetica Light" charset="0"/>
              </a:rPr>
              <a:t>, </a:t>
            </a:r>
            <a:r>
              <a:rPr lang="en-US" dirty="0" smtClean="0">
                <a:latin typeface="Helvetica Light" charset="0"/>
                <a:ea typeface="Helvetica Light" charset="0"/>
                <a:cs typeface="Helvetica Light" charset="0"/>
              </a:rPr>
              <a:t>p&lt;0.001).</a:t>
            </a:r>
            <a:endParaRPr lang="en-US" dirty="0" smtClean="0">
              <a:solidFill>
                <a:srgbClr val="C00000"/>
              </a:solidFill>
              <a:latin typeface="Helvetica Light" charset="0"/>
              <a:ea typeface="Helvetica Light" charset="0"/>
              <a:cs typeface="Helvetica Light" charset="0"/>
            </a:endParaRPr>
          </a:p>
          <a:p>
            <a:pPr lvl="1"/>
            <a:endParaRPr lang="en-US" dirty="0">
              <a:latin typeface="Malayalam MN" charset="0"/>
              <a:ea typeface="Malayalam MN" charset="0"/>
              <a:cs typeface="Malayalam MN" charset="0"/>
            </a:endParaRPr>
          </a:p>
        </p:txBody>
      </p:sp>
      <p:sp>
        <p:nvSpPr>
          <p:cNvPr id="8" name="Text Box 11"/>
          <p:cNvSpPr txBox="1">
            <a:spLocks noChangeArrowheads="1"/>
          </p:cNvSpPr>
          <p:nvPr/>
        </p:nvSpPr>
        <p:spPr bwMode="auto">
          <a:xfrm>
            <a:off x="676784" y="6293980"/>
            <a:ext cx="3805467" cy="507831"/>
          </a:xfrm>
          <a:prstGeom prst="rect">
            <a:avLst/>
          </a:prstGeom>
          <a:solidFill>
            <a:srgbClr val="FFFF00"/>
          </a:solidFill>
          <a:ln w="12700">
            <a:noFill/>
            <a:miter lim="800000"/>
            <a:headEnd/>
            <a:tailEnd/>
          </a:ln>
        </p:spPr>
        <p:txBody>
          <a:bodyPr wrap="square">
            <a:prstTxWarp prst="textNoShape">
              <a:avLst/>
            </a:prstTxWarp>
            <a:spAutoFit/>
          </a:bodyPr>
          <a:lstStyle/>
          <a:p>
            <a:pPr eaLnBrk="1" hangingPunct="1">
              <a:spcBef>
                <a:spcPct val="50000"/>
              </a:spcBef>
            </a:pPr>
            <a:r>
              <a:rPr lang="en-US" sz="900" dirty="0" smtClean="0">
                <a:solidFill>
                  <a:srgbClr val="01012C"/>
                </a:solidFill>
                <a:latin typeface="Arial" charset="0"/>
                <a:ea typeface="ＭＳ Ｐゴシック" pitchFamily="1" charset="-128"/>
                <a:cs typeface="ＭＳ Ｐゴシック" pitchFamily="1" charset="-128"/>
              </a:rPr>
              <a:t>Liu</a:t>
            </a:r>
            <a:r>
              <a:rPr lang="en-US" sz="900" dirty="0">
                <a:solidFill>
                  <a:srgbClr val="01012C"/>
                </a:solidFill>
                <a:latin typeface="Arial" charset="0"/>
                <a:ea typeface="ＭＳ Ｐゴシック" pitchFamily="1" charset="-128"/>
                <a:cs typeface="ＭＳ Ｐゴシック" pitchFamily="1" charset="-128"/>
              </a:rPr>
              <a:t> </a:t>
            </a:r>
            <a:r>
              <a:rPr lang="en-US" sz="900" dirty="0" smtClean="0">
                <a:solidFill>
                  <a:srgbClr val="01012C"/>
                </a:solidFill>
                <a:latin typeface="Arial" charset="0"/>
                <a:ea typeface="ＭＳ Ｐゴシック" pitchFamily="1" charset="-128"/>
                <a:cs typeface="ＭＳ Ｐゴシック" pitchFamily="1" charset="-128"/>
              </a:rPr>
              <a:t>&amp; Koedinger </a:t>
            </a:r>
            <a:r>
              <a:rPr lang="en-US" sz="900" dirty="0">
                <a:solidFill>
                  <a:srgbClr val="01012C"/>
                </a:solidFill>
                <a:latin typeface="Arial" charset="0"/>
                <a:ea typeface="ＭＳ Ｐゴシック" pitchFamily="1" charset="-128"/>
                <a:cs typeface="ＭＳ Ｐゴシック" pitchFamily="1" charset="-128"/>
              </a:rPr>
              <a:t>(2017). Closing the loop: Automated data-driven cognitive model discoveries lead to improved instruction and learning gains. </a:t>
            </a:r>
            <a:r>
              <a:rPr lang="en-US" sz="900" i="1" dirty="0" smtClean="0">
                <a:solidFill>
                  <a:srgbClr val="01012C"/>
                </a:solidFill>
                <a:latin typeface="Arial" charset="0"/>
                <a:ea typeface="ＭＳ Ｐゴシック" pitchFamily="1" charset="-128"/>
                <a:cs typeface="ＭＳ Ｐゴシック" pitchFamily="1" charset="-128"/>
              </a:rPr>
              <a:t>Journal </a:t>
            </a:r>
            <a:r>
              <a:rPr lang="en-US" sz="900" i="1" dirty="0">
                <a:solidFill>
                  <a:srgbClr val="01012C"/>
                </a:solidFill>
                <a:latin typeface="Arial" charset="0"/>
                <a:ea typeface="ＭＳ Ｐゴシック" pitchFamily="1" charset="-128"/>
                <a:cs typeface="ＭＳ Ｐゴシック" pitchFamily="1" charset="-128"/>
              </a:rPr>
              <a:t>of Educational Data Mining</a:t>
            </a:r>
            <a:endParaRPr lang="en-US" sz="900" i="1" dirty="0" smtClean="0">
              <a:solidFill>
                <a:srgbClr val="01012C"/>
              </a:solidFill>
              <a:latin typeface="Arial"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768142899"/>
      </p:ext>
    </p:extLst>
  </p:cSld>
  <p:clrMapOvr>
    <a:masterClrMapping/>
  </p:clrMapOvr>
  <mc:AlternateContent xmlns:mc="http://schemas.openxmlformats.org/markup-compatibility/2006">
    <mc:Choice xmlns:p14="http://schemas.microsoft.com/office/powerpoint/2010/main" Requires="p14">
      <p:transition spd="slow" p14:dur="2000" advTm="49067"/>
    </mc:Choice>
    <mc:Fallback>
      <p:transition xmlns:p14="http://schemas.microsoft.com/office/powerpoint/2010/main" spd="slow" advTm="49067"/>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Travel through Time!</a:t>
            </a:r>
            <a:endParaRPr lang="en-US" dirty="0"/>
          </a:p>
        </p:txBody>
      </p:sp>
      <p:sp>
        <p:nvSpPr>
          <p:cNvPr id="3" name="Content Placeholder 2"/>
          <p:cNvSpPr>
            <a:spLocks noGrp="1"/>
          </p:cNvSpPr>
          <p:nvPr>
            <p:ph idx="1"/>
          </p:nvPr>
        </p:nvSpPr>
        <p:spPr>
          <a:xfrm>
            <a:off x="685800" y="1981200"/>
            <a:ext cx="8294596" cy="4114800"/>
          </a:xfrm>
        </p:spPr>
        <p:txBody>
          <a:bodyPr/>
          <a:lstStyle/>
          <a:p>
            <a:r>
              <a:rPr lang="en-US" dirty="0" smtClean="0"/>
              <a:t>Before 2008: Getting to </a:t>
            </a:r>
            <a:r>
              <a:rPr lang="en-US" dirty="0" err="1" smtClean="0"/>
              <a:t>DataShop</a:t>
            </a:r>
            <a:endParaRPr lang="en-US" dirty="0" smtClean="0"/>
          </a:p>
          <a:p>
            <a:r>
              <a:rPr lang="en-US" dirty="0" smtClean="0"/>
              <a:t>2008 paper: </a:t>
            </a:r>
            <a:r>
              <a:rPr lang="en-US" dirty="0" err="1" smtClean="0"/>
              <a:t>DataShop</a:t>
            </a:r>
            <a:r>
              <a:rPr lang="en-US" dirty="0" smtClean="0"/>
              <a:t> </a:t>
            </a:r>
            <a:r>
              <a:rPr lang="en-US" dirty="0"/>
              <a:t>emerges</a:t>
            </a:r>
            <a:endParaRPr lang="en-US" dirty="0" smtClean="0"/>
          </a:p>
          <a:p>
            <a:r>
              <a:rPr lang="en-US" dirty="0" smtClean="0"/>
              <a:t>After 2008: Closing-the-loop, </a:t>
            </a:r>
            <a:r>
              <a:rPr lang="en-US" dirty="0" err="1" smtClean="0"/>
              <a:t>LearnSphere</a:t>
            </a:r>
            <a:endParaRPr lang="en-US" dirty="0" smtClean="0"/>
          </a:p>
          <a:p>
            <a:r>
              <a:rPr lang="en-US" dirty="0" smtClean="0"/>
              <a:t>After 2018:</a:t>
            </a:r>
            <a:r>
              <a:rPr lang="en-US" dirty="0"/>
              <a:t> </a:t>
            </a:r>
            <a:r>
              <a:rPr lang="en-US" dirty="0" smtClean="0"/>
              <a:t>Computational models to scale</a:t>
            </a:r>
          </a:p>
        </p:txBody>
      </p:sp>
      <p:sp>
        <p:nvSpPr>
          <p:cNvPr id="4" name="Rectangle 3"/>
          <p:cNvSpPr/>
          <p:nvPr/>
        </p:nvSpPr>
        <p:spPr bwMode="auto">
          <a:xfrm>
            <a:off x="629643" y="3502663"/>
            <a:ext cx="8243555" cy="524539"/>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14076032"/>
      </p:ext>
    </p:extLst>
  </p:cSld>
  <p:clrMapOvr>
    <a:masterClrMapping/>
  </p:clrMapOvr>
  <mc:AlternateContent xmlns:mc="http://schemas.openxmlformats.org/markup-compatibility/2006">
    <mc:Choice xmlns:p14="http://schemas.microsoft.com/office/powerpoint/2010/main" Requires="p14">
      <p:transition spd="slow" p14:dur="2000" advTm="24588"/>
    </mc:Choice>
    <mc:Fallback>
      <p:transition xmlns:p14="http://schemas.microsoft.com/office/powerpoint/2010/main" spd="slow" advTm="24588"/>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create computational models of human learning?</a:t>
            </a:r>
            <a:endParaRPr lang="en-US" dirty="0"/>
          </a:p>
        </p:txBody>
      </p:sp>
      <p:sp>
        <p:nvSpPr>
          <p:cNvPr id="3" name="Content Placeholder 2"/>
          <p:cNvSpPr>
            <a:spLocks noGrp="1"/>
          </p:cNvSpPr>
          <p:nvPr>
            <p:ph idx="1"/>
          </p:nvPr>
        </p:nvSpPr>
        <p:spPr/>
        <p:txBody>
          <a:bodyPr/>
          <a:lstStyle/>
          <a:p>
            <a:r>
              <a:rPr lang="en-US" dirty="0" smtClean="0"/>
              <a:t>Address “replication crisis”</a:t>
            </a:r>
            <a:r>
              <a:rPr lang="en-US" dirty="0"/>
              <a:t> </a:t>
            </a:r>
            <a:r>
              <a:rPr lang="en-US" dirty="0" smtClean="0"/>
              <a:t>with </a:t>
            </a:r>
            <a:r>
              <a:rPr lang="en-US" i="1" dirty="0" smtClean="0"/>
              <a:t>theoretical learning science</a:t>
            </a:r>
          </a:p>
          <a:p>
            <a:pPr lvl="1"/>
            <a:r>
              <a:rPr lang="en-US" dirty="0" smtClean="0"/>
              <a:t>Explanations &amp; predictions of what works under what circumstances</a:t>
            </a:r>
          </a:p>
          <a:p>
            <a:pPr lvl="1"/>
            <a:r>
              <a:rPr lang="en-US" dirty="0" smtClean="0"/>
              <a:t>Crash test teaching methods</a:t>
            </a:r>
          </a:p>
          <a:p>
            <a:r>
              <a:rPr lang="en-US" dirty="0" smtClean="0"/>
              <a:t>Authoring intelligent tutors</a:t>
            </a:r>
          </a:p>
          <a:p>
            <a:pPr lvl="1"/>
            <a:r>
              <a:rPr lang="en-US" dirty="0" smtClean="0"/>
              <a:t>“Programming by tutoring”</a:t>
            </a:r>
          </a:p>
          <a:p>
            <a:r>
              <a:rPr lang="en-US" dirty="0" smtClean="0"/>
              <a:t>Teachable agents</a:t>
            </a:r>
          </a:p>
          <a:p>
            <a:pPr lvl="1"/>
            <a:r>
              <a:rPr lang="en-US" dirty="0" smtClean="0"/>
              <a:t>Students learn by teaching machine</a:t>
            </a:r>
            <a:endParaRPr lang="en-US" dirty="0"/>
          </a:p>
        </p:txBody>
      </p:sp>
    </p:spTree>
    <p:extLst>
      <p:ext uri="{BB962C8B-B14F-4D97-AF65-F5344CB8AC3E}">
        <p14:creationId xmlns:p14="http://schemas.microsoft.com/office/powerpoint/2010/main" val="4018487371"/>
      </p:ext>
    </p:extLst>
  </p:cSld>
  <p:clrMapOvr>
    <a:masterClrMapping/>
  </p:clrMapOvr>
  <mc:AlternateContent xmlns:mc="http://schemas.openxmlformats.org/markup-compatibility/2006">
    <mc:Choice xmlns:p14="http://schemas.microsoft.com/office/powerpoint/2010/main" Requires="p14">
      <p:transition spd="slow" p14:dur="2000" advTm="106665"/>
    </mc:Choice>
    <mc:Fallback>
      <p:transition xmlns:p14="http://schemas.microsoft.com/office/powerpoint/2010/main" spd="slow" advTm="106665"/>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model human learning in machines?</a:t>
            </a:r>
            <a:endParaRPr lang="en-US" dirty="0"/>
          </a:p>
        </p:txBody>
      </p:sp>
      <p:sp>
        <p:nvSpPr>
          <p:cNvPr id="3" name="Content Placeholder 2"/>
          <p:cNvSpPr>
            <a:spLocks noGrp="1"/>
          </p:cNvSpPr>
          <p:nvPr>
            <p:ph idx="1"/>
          </p:nvPr>
        </p:nvSpPr>
        <p:spPr/>
        <p:txBody>
          <a:bodyPr/>
          <a:lstStyle/>
          <a:p>
            <a:r>
              <a:rPr lang="en-US" dirty="0" smtClean="0"/>
              <a:t>Address “replication crisis”</a:t>
            </a:r>
            <a:r>
              <a:rPr lang="en-US" dirty="0"/>
              <a:t> </a:t>
            </a:r>
            <a:r>
              <a:rPr lang="en-US" dirty="0" smtClean="0"/>
              <a:t>with </a:t>
            </a:r>
            <a:r>
              <a:rPr lang="en-US" i="1" dirty="0" smtClean="0"/>
              <a:t>theoretical learning science</a:t>
            </a:r>
          </a:p>
          <a:p>
            <a:endParaRPr lang="en-US" i="1" dirty="0" smtClean="0"/>
          </a:p>
          <a:p>
            <a:endParaRPr lang="en-US" dirty="0" smtClean="0"/>
          </a:p>
          <a:p>
            <a:r>
              <a:rPr lang="en-US" dirty="0" smtClean="0"/>
              <a:t>Authoring intelligent tutors</a:t>
            </a:r>
          </a:p>
          <a:p>
            <a:pPr marL="0" indent="0">
              <a:buNone/>
            </a:pPr>
            <a:endParaRPr lang="en-US" dirty="0" smtClean="0"/>
          </a:p>
          <a:p>
            <a:r>
              <a:rPr lang="en-US" dirty="0" smtClean="0"/>
              <a:t>Teachable agents</a:t>
            </a:r>
          </a:p>
        </p:txBody>
      </p:sp>
      <p:sp>
        <p:nvSpPr>
          <p:cNvPr id="4" name="Text Box 11"/>
          <p:cNvSpPr txBox="1">
            <a:spLocks noChangeArrowheads="1"/>
          </p:cNvSpPr>
          <p:nvPr/>
        </p:nvSpPr>
        <p:spPr bwMode="auto">
          <a:xfrm>
            <a:off x="2562909" y="2885886"/>
            <a:ext cx="5543076" cy="461665"/>
          </a:xfrm>
          <a:prstGeom prst="rect">
            <a:avLst/>
          </a:prstGeom>
          <a:solidFill>
            <a:srgbClr val="FFFF00"/>
          </a:solidFill>
          <a:ln w="12700">
            <a:noFill/>
            <a:miter lim="800000"/>
            <a:headEnd/>
            <a:tailEnd/>
          </a:ln>
        </p:spPr>
        <p:txBody>
          <a:bodyPr wrap="square">
            <a:prstTxWarp prst="textNoShape">
              <a:avLst/>
            </a:prstTxWarp>
            <a:spAutoFit/>
          </a:bodyPr>
          <a:lstStyle/>
          <a:p>
            <a:pPr defTabSz="457200" eaLnBrk="1" hangingPunct="1">
              <a:spcBef>
                <a:spcPct val="50000"/>
              </a:spcBef>
            </a:pPr>
            <a:r>
              <a:rPr lang="en-US" sz="1200" dirty="0" smtClean="0">
                <a:solidFill>
                  <a:schemeClr val="bg1"/>
                </a:solidFill>
              </a:rPr>
              <a:t>Li, Matsuda, Cohen, &amp; Koedinger (2015). Integrating representation learning and skill learning in a human-like intelligent agent. </a:t>
            </a:r>
            <a:r>
              <a:rPr lang="en-US" sz="1200" i="1" dirty="0" smtClean="0">
                <a:solidFill>
                  <a:schemeClr val="bg1"/>
                </a:solidFill>
              </a:rPr>
              <a:t>Artificial Intelligence.</a:t>
            </a:r>
            <a:r>
              <a:rPr lang="en-US" sz="1200" dirty="0" smtClean="0">
                <a:solidFill>
                  <a:schemeClr val="bg1"/>
                </a:solidFill>
              </a:rPr>
              <a:t> </a:t>
            </a:r>
            <a:endParaRPr lang="en-US" sz="1200" dirty="0">
              <a:solidFill>
                <a:schemeClr val="bg1"/>
              </a:solidFill>
              <a:latin typeface="Times" pitchFamily="1" charset="0"/>
              <a:ea typeface="ＭＳ Ｐゴシック" pitchFamily="1" charset="-128"/>
              <a:cs typeface="ＭＳ Ｐゴシック" pitchFamily="1" charset="-128"/>
            </a:endParaRPr>
          </a:p>
        </p:txBody>
      </p:sp>
      <p:sp>
        <p:nvSpPr>
          <p:cNvPr id="5" name="Text Box 11"/>
          <p:cNvSpPr txBox="1">
            <a:spLocks noChangeArrowheads="1"/>
          </p:cNvSpPr>
          <p:nvPr/>
        </p:nvSpPr>
        <p:spPr bwMode="auto">
          <a:xfrm>
            <a:off x="2552821" y="3422675"/>
            <a:ext cx="5553164" cy="461665"/>
          </a:xfrm>
          <a:prstGeom prst="rect">
            <a:avLst/>
          </a:prstGeom>
          <a:solidFill>
            <a:srgbClr val="FFFF00"/>
          </a:solidFill>
          <a:ln w="12700">
            <a:noFill/>
            <a:miter lim="800000"/>
            <a:headEnd/>
            <a:tailEnd/>
          </a:ln>
        </p:spPr>
        <p:txBody>
          <a:bodyPr wrap="square">
            <a:prstTxWarp prst="textNoShape">
              <a:avLst/>
            </a:prstTxWarp>
            <a:spAutoFit/>
          </a:bodyPr>
          <a:lstStyle/>
          <a:p>
            <a:pPr defTabSz="457200" eaLnBrk="1" hangingPunct="1">
              <a:spcBef>
                <a:spcPct val="50000"/>
              </a:spcBef>
            </a:pPr>
            <a:r>
              <a:rPr lang="en-US" sz="1200" dirty="0">
                <a:solidFill>
                  <a:srgbClr val="01012C"/>
                </a:solidFill>
              </a:rPr>
              <a:t>Li, </a:t>
            </a:r>
            <a:r>
              <a:rPr lang="en-US" sz="1200" dirty="0" smtClean="0">
                <a:solidFill>
                  <a:srgbClr val="01012C"/>
                </a:solidFill>
              </a:rPr>
              <a:t>Cohen, &amp; Koedinger </a:t>
            </a:r>
            <a:r>
              <a:rPr lang="en-US" sz="1200" dirty="0">
                <a:solidFill>
                  <a:srgbClr val="01012C"/>
                </a:solidFill>
              </a:rPr>
              <a:t>(2012). Problem order implications for learning transfer. </a:t>
            </a:r>
            <a:r>
              <a:rPr lang="en-US" sz="1200" i="1" dirty="0" smtClean="0">
                <a:solidFill>
                  <a:srgbClr val="01012C"/>
                </a:solidFill>
              </a:rPr>
              <a:t>Intelligent </a:t>
            </a:r>
            <a:r>
              <a:rPr lang="en-US" sz="1200" i="1" dirty="0">
                <a:solidFill>
                  <a:srgbClr val="01012C"/>
                </a:solidFill>
              </a:rPr>
              <a:t>Tutoring Systems</a:t>
            </a:r>
            <a:r>
              <a:rPr lang="en-US" sz="1200" dirty="0">
                <a:solidFill>
                  <a:srgbClr val="01012C"/>
                </a:solidFill>
              </a:rPr>
              <a:t> </a:t>
            </a:r>
            <a:endParaRPr lang="en-US" sz="1200" dirty="0">
              <a:solidFill>
                <a:srgbClr val="01012C"/>
              </a:solidFill>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08102534"/>
      </p:ext>
    </p:extLst>
  </p:cSld>
  <p:clrMapOvr>
    <a:masterClrMapping/>
  </p:clrMapOvr>
  <mc:AlternateContent xmlns:mc="http://schemas.openxmlformats.org/markup-compatibility/2006">
    <mc:Choice xmlns:p14="http://schemas.microsoft.com/office/powerpoint/2010/main" Requires="p14">
      <p:transition spd="slow" p14:dur="2000" advTm="19846"/>
    </mc:Choice>
    <mc:Fallback>
      <p:transition xmlns:p14="http://schemas.microsoft.com/office/powerpoint/2010/main" spd="slow" advTm="19846"/>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it obvious what the cognitive components are?</a:t>
            </a:r>
            <a:br>
              <a:rPr lang="en-US" dirty="0" smtClean="0"/>
            </a:br>
            <a:r>
              <a:rPr lang="en-US" dirty="0" smtClean="0"/>
              <a:t>Which problem is hardest?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25914391"/>
              </p:ext>
            </p:extLst>
          </p:nvPr>
        </p:nvGraphicFramePr>
        <p:xfrm>
          <a:off x="1451427" y="2358329"/>
          <a:ext cx="5724072" cy="2651760"/>
        </p:xfrm>
        <a:graphic>
          <a:graphicData uri="http://schemas.openxmlformats.org/drawingml/2006/table">
            <a:tbl>
              <a:tblPr firstRow="1" bandRow="1">
                <a:tableStyleId>{5C22544A-7EE6-4342-B048-85BDC9FD1C3A}</a:tableStyleId>
              </a:tblPr>
              <a:tblGrid>
                <a:gridCol w="2862036"/>
                <a:gridCol w="2862036"/>
              </a:tblGrid>
              <a:tr h="370840">
                <a:tc>
                  <a:txBody>
                    <a:bodyPr/>
                    <a:lstStyle/>
                    <a:p>
                      <a:pPr algn="ctr"/>
                      <a:r>
                        <a:rPr lang="en-US" sz="2400" dirty="0" smtClean="0"/>
                        <a:t>Step</a:t>
                      </a:r>
                      <a:endParaRPr lang="en-US" sz="2400" dirty="0"/>
                    </a:p>
                  </a:txBody>
                  <a:tcPr/>
                </a:tc>
                <a:tc>
                  <a:txBody>
                    <a:bodyPr/>
                    <a:lstStyle/>
                    <a:p>
                      <a:pPr algn="ctr"/>
                      <a:r>
                        <a:rPr lang="en-US" sz="2400" dirty="0" smtClean="0"/>
                        <a:t>Human</a:t>
                      </a:r>
                      <a:r>
                        <a:rPr lang="en-US" sz="2400" baseline="0" dirty="0" smtClean="0"/>
                        <a:t> Student Error Rate</a:t>
                      </a:r>
                      <a:endParaRPr lang="en-US" sz="2400" dirty="0"/>
                    </a:p>
                  </a:txBody>
                  <a:tcPr/>
                </a:tc>
              </a:tr>
              <a:tr h="370840">
                <a:tc>
                  <a:txBody>
                    <a:bodyPr/>
                    <a:lstStyle/>
                    <a:p>
                      <a:pPr algn="ctr"/>
                      <a:r>
                        <a:rPr lang="en-US" sz="2400" dirty="0" smtClean="0"/>
                        <a:t>2x=12</a:t>
                      </a:r>
                      <a:endParaRPr lang="en-US" sz="2400" dirty="0"/>
                    </a:p>
                  </a:txBody>
                  <a:tcPr/>
                </a:tc>
                <a:tc>
                  <a:txBody>
                    <a:bodyPr/>
                    <a:lstStyle/>
                    <a:p>
                      <a:pPr algn="ctr"/>
                      <a:r>
                        <a:rPr lang="en-US" sz="2400" dirty="0" smtClean="0"/>
                        <a:t>0.27</a:t>
                      </a:r>
                      <a:endParaRPr lang="en-US" sz="2400" dirty="0"/>
                    </a:p>
                  </a:txBody>
                  <a:tcPr/>
                </a:tc>
              </a:tr>
              <a:tr h="370840">
                <a:tc>
                  <a:txBody>
                    <a:bodyPr/>
                    <a:lstStyle/>
                    <a:p>
                      <a:pPr algn="ctr"/>
                      <a:r>
                        <a:rPr lang="en-US" sz="2400" dirty="0" smtClean="0"/>
                        <a:t>6=3x</a:t>
                      </a:r>
                      <a:endParaRPr lang="en-US" sz="2400" dirty="0"/>
                    </a:p>
                  </a:txBody>
                  <a:tcPr/>
                </a:tc>
                <a:tc>
                  <a:txBody>
                    <a:bodyPr/>
                    <a:lstStyle/>
                    <a:p>
                      <a:pPr algn="ctr"/>
                      <a:r>
                        <a:rPr lang="en-US" sz="2400" dirty="0" smtClean="0"/>
                        <a:t>0.29</a:t>
                      </a:r>
                      <a:endParaRPr lang="en-US" sz="2400" dirty="0"/>
                    </a:p>
                  </a:txBody>
                  <a:tcPr/>
                </a:tc>
              </a:tr>
              <a:tr h="370840">
                <a:tc>
                  <a:txBody>
                    <a:bodyPr/>
                    <a:lstStyle/>
                    <a:p>
                      <a:pPr algn="ctr"/>
                      <a:r>
                        <a:rPr lang="en-US" sz="2400" dirty="0" smtClean="0"/>
                        <a:t>-x=5</a:t>
                      </a:r>
                      <a:endParaRPr lang="en-US" sz="2400" dirty="0"/>
                    </a:p>
                  </a:txBody>
                  <a:tcPr/>
                </a:tc>
                <a:tc>
                  <a:txBody>
                    <a:bodyPr/>
                    <a:lstStyle/>
                    <a:p>
                      <a:pPr algn="ctr"/>
                      <a:r>
                        <a:rPr lang="en-US" sz="2400" dirty="0" smtClean="0"/>
                        <a:t>0.5</a:t>
                      </a:r>
                      <a:endParaRPr lang="en-US" sz="2400" dirty="0"/>
                    </a:p>
                  </a:txBody>
                  <a:tcPr/>
                </a:tc>
              </a:tr>
              <a:tr h="370840">
                <a:tc>
                  <a:txBody>
                    <a:bodyPr/>
                    <a:lstStyle/>
                    <a:p>
                      <a:pPr algn="ctr"/>
                      <a:r>
                        <a:rPr lang="en-US" sz="2400" dirty="0" smtClean="0"/>
                        <a:t>-24=-4x</a:t>
                      </a:r>
                      <a:endParaRPr lang="en-US" sz="2400" dirty="0"/>
                    </a:p>
                  </a:txBody>
                  <a:tcPr/>
                </a:tc>
                <a:tc>
                  <a:txBody>
                    <a:bodyPr/>
                    <a:lstStyle/>
                    <a:p>
                      <a:pPr algn="ctr"/>
                      <a:r>
                        <a:rPr lang="en-US" sz="2400" dirty="0" smtClean="0"/>
                        <a:t>0.30</a:t>
                      </a:r>
                      <a:endParaRPr lang="en-US" sz="2400" dirty="0"/>
                    </a:p>
                  </a:txBody>
                  <a:tcPr/>
                </a:tc>
              </a:tr>
            </a:tbl>
          </a:graphicData>
        </a:graphic>
      </p:graphicFrame>
      <p:sp>
        <p:nvSpPr>
          <p:cNvPr id="9" name="Rectangle 8"/>
          <p:cNvSpPr/>
          <p:nvPr/>
        </p:nvSpPr>
        <p:spPr>
          <a:xfrm>
            <a:off x="4197047" y="2346234"/>
            <a:ext cx="2991153" cy="27845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Tree>
    <p:custDataLst>
      <p:tags r:id="rId1"/>
    </p:custDataLst>
    <p:extLst>
      <p:ext uri="{BB962C8B-B14F-4D97-AF65-F5344CB8AC3E}">
        <p14:creationId xmlns:p14="http://schemas.microsoft.com/office/powerpoint/2010/main" val="1786871063"/>
      </p:ext>
    </p:extLst>
  </p:cSld>
  <p:clrMapOvr>
    <a:masterClrMapping/>
  </p:clrMapOvr>
  <p:transition xmlns:p14="http://schemas.microsoft.com/office/powerpoint/2010/main" spd="slow" advTm="23669"/>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BeforeRepWithSubs.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79400" y="203200"/>
            <a:ext cx="9423400" cy="5275626"/>
          </a:xfrm>
          <a:prstGeom prst="rect">
            <a:avLst/>
          </a:prstGeom>
        </p:spPr>
      </p:pic>
      <p:sp>
        <p:nvSpPr>
          <p:cNvPr id="4" name="TextBox 3"/>
          <p:cNvSpPr txBox="1"/>
          <p:nvPr/>
        </p:nvSpPr>
        <p:spPr>
          <a:xfrm>
            <a:off x="311283" y="5740423"/>
            <a:ext cx="7688223" cy="923330"/>
          </a:xfrm>
          <a:prstGeom prst="rect">
            <a:avLst/>
          </a:prstGeom>
          <a:noFill/>
        </p:spPr>
        <p:txBody>
          <a:bodyPr wrap="square" rtlCol="0">
            <a:spAutoFit/>
          </a:bodyPr>
          <a:lstStyle/>
          <a:p>
            <a:pPr indent="-457200">
              <a:spcBef>
                <a:spcPct val="20000"/>
              </a:spcBef>
              <a:buClr>
                <a:srgbClr val="00CC99"/>
              </a:buClr>
              <a:buSzPct val="80000"/>
              <a:defRPr/>
            </a:pPr>
            <a:r>
              <a:rPr lang="en-US" altLang="zh-CN" sz="1800" dirty="0" err="1" smtClean="0">
                <a:latin typeface="+mj-lt"/>
                <a:ea typeface="宋体" pitchFamily="2" charset="-128"/>
                <a:cs typeface="宋体" pitchFamily="2" charset="-128"/>
              </a:rPr>
              <a:t>SimStudent</a:t>
            </a:r>
            <a:r>
              <a:rPr lang="en-US" altLang="zh-CN" sz="1800" dirty="0" smtClean="0">
                <a:latin typeface="+mj-lt"/>
                <a:ea typeface="宋体" pitchFamily="2" charset="-128"/>
                <a:cs typeface="宋体" pitchFamily="2" charset="-128"/>
              </a:rPr>
              <a:t> is cognitive architecture that acquires expertise </a:t>
            </a:r>
            <a:r>
              <a:rPr lang="en-US" altLang="zh-CN" sz="1800" dirty="0" smtClean="0">
                <a:latin typeface="+mj-lt"/>
                <a:cs typeface="Century Schoolbook"/>
              </a:rPr>
              <a:t>f</a:t>
            </a:r>
            <a:r>
              <a:rPr lang="en-US" sz="1800" dirty="0" smtClean="0">
                <a:latin typeface="+mj-lt"/>
                <a:cs typeface="Century Schoolbook"/>
              </a:rPr>
              <a:t>rom exposure to perceptual stimuli (not shown in video) </a:t>
            </a:r>
            <a:br>
              <a:rPr lang="en-US" sz="1800" dirty="0" smtClean="0">
                <a:latin typeface="+mj-lt"/>
                <a:cs typeface="Century Schoolbook"/>
              </a:rPr>
            </a:br>
            <a:r>
              <a:rPr lang="en-US" sz="1800" dirty="0" smtClean="0">
                <a:latin typeface="+mj-lt"/>
                <a:cs typeface="Century Schoolbook"/>
              </a:rPr>
              <a:t>and tutoring with </a:t>
            </a:r>
            <a:r>
              <a:rPr lang="en-US" sz="1800" i="1" dirty="0" smtClean="0">
                <a:latin typeface="+mj-lt"/>
                <a:cs typeface="Century Schoolbook"/>
              </a:rPr>
              <a:t>example actions </a:t>
            </a:r>
            <a:r>
              <a:rPr lang="en-US" sz="1800" dirty="0" smtClean="0">
                <a:latin typeface="+mj-lt"/>
                <a:cs typeface="Century Schoolbook"/>
              </a:rPr>
              <a:t>&amp; </a:t>
            </a:r>
            <a:r>
              <a:rPr lang="en-US" sz="1800" i="1" dirty="0" smtClean="0">
                <a:latin typeface="+mj-lt"/>
                <a:cs typeface="Century Schoolbook"/>
              </a:rPr>
              <a:t>feedback on its actions</a:t>
            </a:r>
            <a:endParaRPr lang="en-US" sz="1800" dirty="0">
              <a:latin typeface="+mj-lt"/>
            </a:endParaRPr>
          </a:p>
        </p:txBody>
      </p:sp>
    </p:spTree>
    <p:extLst>
      <p:ext uri="{BB962C8B-B14F-4D97-AF65-F5344CB8AC3E}">
        <p14:creationId xmlns:p14="http://schemas.microsoft.com/office/powerpoint/2010/main" val="1125465827"/>
      </p:ext>
    </p:extLst>
  </p:cSld>
  <p:clrMapOvr>
    <a:masterClrMapping/>
  </p:clrMapOvr>
  <p:transition xmlns:p14="http://schemas.microsoft.com/office/powerpoint/2010/main" advTm="10043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0" objId="3"/>
        <p14:stopEvt time="94323"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Travel through Time!</a:t>
            </a:r>
            <a:endParaRPr lang="en-US" dirty="0"/>
          </a:p>
        </p:txBody>
      </p:sp>
      <p:sp>
        <p:nvSpPr>
          <p:cNvPr id="3" name="Content Placeholder 2"/>
          <p:cNvSpPr>
            <a:spLocks noGrp="1"/>
          </p:cNvSpPr>
          <p:nvPr>
            <p:ph idx="1"/>
          </p:nvPr>
        </p:nvSpPr>
        <p:spPr>
          <a:xfrm>
            <a:off x="685800" y="1981200"/>
            <a:ext cx="8294596" cy="4114800"/>
          </a:xfrm>
        </p:spPr>
        <p:txBody>
          <a:bodyPr/>
          <a:lstStyle/>
          <a:p>
            <a:r>
              <a:rPr lang="en-US" dirty="0" smtClean="0"/>
              <a:t>Before 2008: Getting to </a:t>
            </a:r>
            <a:r>
              <a:rPr lang="en-US" dirty="0" err="1" smtClean="0"/>
              <a:t>DataShop</a:t>
            </a:r>
            <a:endParaRPr lang="en-US" dirty="0" smtClean="0"/>
          </a:p>
          <a:p>
            <a:r>
              <a:rPr lang="en-US" dirty="0" smtClean="0"/>
              <a:t>2008 paper: </a:t>
            </a:r>
            <a:r>
              <a:rPr lang="en-US" dirty="0" err="1" smtClean="0"/>
              <a:t>DataShop</a:t>
            </a:r>
            <a:r>
              <a:rPr lang="en-US" dirty="0" smtClean="0"/>
              <a:t> </a:t>
            </a:r>
            <a:r>
              <a:rPr lang="en-US" dirty="0"/>
              <a:t>emerges</a:t>
            </a:r>
            <a:endParaRPr lang="en-US" dirty="0" smtClean="0"/>
          </a:p>
          <a:p>
            <a:r>
              <a:rPr lang="en-US" dirty="0" smtClean="0"/>
              <a:t>After 2008: Closing-the-loop, </a:t>
            </a:r>
            <a:r>
              <a:rPr lang="en-US" dirty="0" err="1" smtClean="0"/>
              <a:t>LearnSphere</a:t>
            </a:r>
            <a:endParaRPr lang="en-US" dirty="0" smtClean="0"/>
          </a:p>
          <a:p>
            <a:r>
              <a:rPr lang="en-US" dirty="0" smtClean="0"/>
              <a:t>After 2018:</a:t>
            </a:r>
            <a:r>
              <a:rPr lang="en-US" dirty="0"/>
              <a:t> </a:t>
            </a:r>
            <a:r>
              <a:rPr lang="en-US" dirty="0" smtClean="0"/>
              <a:t>Computational models to scale</a:t>
            </a:r>
          </a:p>
        </p:txBody>
      </p:sp>
      <p:sp>
        <p:nvSpPr>
          <p:cNvPr id="4" name="Rectangle 3"/>
          <p:cNvSpPr/>
          <p:nvPr/>
        </p:nvSpPr>
        <p:spPr bwMode="auto">
          <a:xfrm>
            <a:off x="554939" y="1951023"/>
            <a:ext cx="7958667" cy="573852"/>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04410400"/>
      </p:ext>
    </p:extLst>
  </p:cSld>
  <p:clrMapOvr>
    <a:masterClrMapping/>
  </p:clrMapOvr>
  <mc:AlternateContent xmlns:mc="http://schemas.openxmlformats.org/markup-compatibility/2006">
    <mc:Choice xmlns:p14="http://schemas.microsoft.com/office/powerpoint/2010/main" Requires="p14">
      <p:transition spd="slow" p14:dur="2000" advTm="3856"/>
    </mc:Choice>
    <mc:Fallback>
      <p:transition xmlns:p14="http://schemas.microsoft.com/office/powerpoint/2010/main" spd="slow" advTm="3856"/>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SimStudent</a:t>
            </a:r>
            <a:r>
              <a:rPr lang="en-US" sz="3600" dirty="0" smtClean="0"/>
              <a:t>: </a:t>
            </a:r>
            <a:r>
              <a:rPr lang="en-US" sz="2800" dirty="0" smtClean="0"/>
              <a:t>A computational theory of skill induction</a:t>
            </a:r>
            <a:endParaRPr lang="en-US" dirty="0"/>
          </a:p>
        </p:txBody>
      </p:sp>
      <p:sp>
        <p:nvSpPr>
          <p:cNvPr id="3" name="Content Placeholder 2"/>
          <p:cNvSpPr>
            <a:spLocks noGrp="1"/>
          </p:cNvSpPr>
          <p:nvPr>
            <p:ph idx="1"/>
          </p:nvPr>
        </p:nvSpPr>
        <p:spPr>
          <a:xfrm>
            <a:off x="675640" y="1706880"/>
            <a:ext cx="7772400" cy="4114800"/>
          </a:xfrm>
        </p:spPr>
        <p:txBody>
          <a:bodyPr/>
          <a:lstStyle/>
          <a:p>
            <a:pPr>
              <a:spcAft>
                <a:spcPts val="600"/>
              </a:spcAft>
            </a:pPr>
            <a:r>
              <a:rPr lang="en-US" sz="2400" dirty="0" smtClean="0"/>
              <a:t>Learning by </a:t>
            </a:r>
            <a:r>
              <a:rPr lang="en-US" sz="2400" i="1" dirty="0" smtClean="0"/>
              <a:t>induction</a:t>
            </a:r>
            <a:r>
              <a:rPr lang="en-US" sz="2400" dirty="0" smtClean="0"/>
              <a:t> from examples &amp; doing</a:t>
            </a:r>
          </a:p>
          <a:p>
            <a:pPr lvl="1">
              <a:spcAft>
                <a:spcPts val="600"/>
              </a:spcAft>
            </a:pPr>
            <a:r>
              <a:rPr lang="en-US" sz="2000" dirty="0" smtClean="0"/>
              <a:t>Tacit learning of representations &amp; skills</a:t>
            </a:r>
          </a:p>
          <a:p>
            <a:pPr lvl="1">
              <a:spcAft>
                <a:spcPts val="600"/>
              </a:spcAft>
            </a:pPr>
            <a:r>
              <a:rPr lang="en-US" sz="2000" dirty="0" smtClean="0"/>
              <a:t>No verbal instruction involved</a:t>
            </a:r>
          </a:p>
        </p:txBody>
      </p:sp>
      <p:pic>
        <p:nvPicPr>
          <p:cNvPr id="4" name="Picture 3"/>
          <p:cNvPicPr>
            <a:picLocks noChangeAspect="1"/>
          </p:cNvPicPr>
          <p:nvPr/>
        </p:nvPicPr>
        <p:blipFill>
          <a:blip r:embed="rId3"/>
          <a:stretch>
            <a:fillRect/>
          </a:stretch>
        </p:blipFill>
        <p:spPr>
          <a:xfrm>
            <a:off x="1849120" y="3267965"/>
            <a:ext cx="4927600" cy="3385798"/>
          </a:xfrm>
          <a:prstGeom prst="rect">
            <a:avLst/>
          </a:prstGeom>
        </p:spPr>
      </p:pic>
      <p:sp>
        <p:nvSpPr>
          <p:cNvPr id="14" name="TextBox 13"/>
          <p:cNvSpPr txBox="1"/>
          <p:nvPr/>
        </p:nvSpPr>
        <p:spPr>
          <a:xfrm>
            <a:off x="6929120" y="3535680"/>
            <a:ext cx="1686560" cy="584776"/>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Structures input (WM)</a:t>
            </a:r>
            <a:endParaRPr lang="en-US" sz="1600" dirty="0">
              <a:solidFill>
                <a:srgbClr val="01012C"/>
              </a:solidFill>
            </a:endParaRPr>
          </a:p>
        </p:txBody>
      </p:sp>
      <p:cxnSp>
        <p:nvCxnSpPr>
          <p:cNvPr id="15" name="Straight Arrow Connector 14"/>
          <p:cNvCxnSpPr>
            <a:stCxn id="14" idx="1"/>
          </p:cNvCxnSpPr>
          <p:nvPr/>
        </p:nvCxnSpPr>
        <p:spPr bwMode="auto">
          <a:xfrm flipH="1">
            <a:off x="6570964" y="3828068"/>
            <a:ext cx="358156" cy="8969"/>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22" name="TextBox 21"/>
          <p:cNvSpPr txBox="1"/>
          <p:nvPr/>
        </p:nvSpPr>
        <p:spPr>
          <a:xfrm>
            <a:off x="213360" y="3484880"/>
            <a:ext cx="1320800" cy="584776"/>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Exposure to input</a:t>
            </a:r>
            <a:endParaRPr lang="en-US" sz="1600" dirty="0">
              <a:solidFill>
                <a:srgbClr val="01012C"/>
              </a:solidFill>
            </a:endParaRPr>
          </a:p>
        </p:txBody>
      </p:sp>
      <p:sp>
        <p:nvSpPr>
          <p:cNvPr id="27" name="TextBox 26"/>
          <p:cNvSpPr txBox="1"/>
          <p:nvPr/>
        </p:nvSpPr>
        <p:spPr>
          <a:xfrm>
            <a:off x="213360" y="5171440"/>
            <a:ext cx="1310640" cy="584776"/>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Feedback on errors</a:t>
            </a:r>
            <a:endParaRPr lang="en-US" sz="1600" dirty="0">
              <a:solidFill>
                <a:srgbClr val="01012C"/>
              </a:solidFill>
            </a:endParaRPr>
          </a:p>
        </p:txBody>
      </p:sp>
      <p:sp>
        <p:nvSpPr>
          <p:cNvPr id="29" name="TextBox 28"/>
          <p:cNvSpPr txBox="1"/>
          <p:nvPr/>
        </p:nvSpPr>
        <p:spPr>
          <a:xfrm>
            <a:off x="213360" y="5831840"/>
            <a:ext cx="1554480" cy="584776"/>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Examples of input-response</a:t>
            </a:r>
            <a:endParaRPr lang="en-US" sz="1600" dirty="0">
              <a:solidFill>
                <a:srgbClr val="01012C"/>
              </a:solidFill>
            </a:endParaRPr>
          </a:p>
        </p:txBody>
      </p:sp>
      <p:sp>
        <p:nvSpPr>
          <p:cNvPr id="30" name="TextBox 29"/>
          <p:cNvSpPr txBox="1"/>
          <p:nvPr/>
        </p:nvSpPr>
        <p:spPr>
          <a:xfrm>
            <a:off x="6888480" y="4683760"/>
            <a:ext cx="1950720" cy="338554"/>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Selects needed info</a:t>
            </a:r>
            <a:endParaRPr lang="en-US" sz="1600" dirty="0">
              <a:solidFill>
                <a:srgbClr val="01012C"/>
              </a:solidFill>
            </a:endParaRPr>
          </a:p>
        </p:txBody>
      </p:sp>
      <p:cxnSp>
        <p:nvCxnSpPr>
          <p:cNvPr id="31" name="Straight Arrow Connector 30"/>
          <p:cNvCxnSpPr>
            <a:stCxn id="30" idx="1"/>
          </p:cNvCxnSpPr>
          <p:nvPr/>
        </p:nvCxnSpPr>
        <p:spPr bwMode="auto">
          <a:xfrm flipH="1">
            <a:off x="6530324" y="4853037"/>
            <a:ext cx="358156" cy="132080"/>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34" name="TextBox 33"/>
          <p:cNvSpPr txBox="1"/>
          <p:nvPr/>
        </p:nvSpPr>
        <p:spPr>
          <a:xfrm>
            <a:off x="6878320" y="5242560"/>
            <a:ext cx="1828800" cy="338554"/>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Decides when to act</a:t>
            </a:r>
            <a:endParaRPr lang="en-US" sz="1600" dirty="0">
              <a:solidFill>
                <a:srgbClr val="01012C"/>
              </a:solidFill>
            </a:endParaRPr>
          </a:p>
        </p:txBody>
      </p:sp>
      <p:cxnSp>
        <p:nvCxnSpPr>
          <p:cNvPr id="35" name="Straight Arrow Connector 34"/>
          <p:cNvCxnSpPr>
            <a:stCxn id="34" idx="1"/>
          </p:cNvCxnSpPr>
          <p:nvPr/>
        </p:nvCxnSpPr>
        <p:spPr bwMode="auto">
          <a:xfrm flipH="1">
            <a:off x="6520164" y="5411837"/>
            <a:ext cx="358156" cy="71120"/>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37" name="TextBox 36"/>
          <p:cNvSpPr txBox="1"/>
          <p:nvPr/>
        </p:nvSpPr>
        <p:spPr>
          <a:xfrm>
            <a:off x="6918960" y="5882640"/>
            <a:ext cx="2042160" cy="584776"/>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smtClean="0">
                <a:solidFill>
                  <a:srgbClr val="01012C"/>
                </a:solidFill>
              </a:rPr>
              <a:t>Constructs behavioral output from info</a:t>
            </a:r>
            <a:endParaRPr lang="en-US" sz="1600" dirty="0">
              <a:solidFill>
                <a:srgbClr val="01012C"/>
              </a:solidFill>
            </a:endParaRPr>
          </a:p>
        </p:txBody>
      </p:sp>
      <p:cxnSp>
        <p:nvCxnSpPr>
          <p:cNvPr id="38" name="Straight Arrow Connector 37"/>
          <p:cNvCxnSpPr/>
          <p:nvPr/>
        </p:nvCxnSpPr>
        <p:spPr bwMode="auto">
          <a:xfrm flipH="1">
            <a:off x="6492240" y="6173837"/>
            <a:ext cx="447040" cy="3443"/>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cxnSp>
        <p:nvCxnSpPr>
          <p:cNvPr id="41" name="Straight Arrow Connector 40"/>
          <p:cNvCxnSpPr/>
          <p:nvPr/>
        </p:nvCxnSpPr>
        <p:spPr bwMode="auto">
          <a:xfrm>
            <a:off x="1524000" y="3787428"/>
            <a:ext cx="447040" cy="53052"/>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cxnSp>
        <p:nvCxnSpPr>
          <p:cNvPr id="43" name="Straight Arrow Connector 42"/>
          <p:cNvCxnSpPr/>
          <p:nvPr/>
        </p:nvCxnSpPr>
        <p:spPr bwMode="auto">
          <a:xfrm flipV="1">
            <a:off x="1503680" y="5435600"/>
            <a:ext cx="721360" cy="28228"/>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cxnSp>
        <p:nvCxnSpPr>
          <p:cNvPr id="45" name="Straight Arrow Connector 44"/>
          <p:cNvCxnSpPr/>
          <p:nvPr/>
        </p:nvCxnSpPr>
        <p:spPr bwMode="auto">
          <a:xfrm>
            <a:off x="1747520" y="6124228"/>
            <a:ext cx="467360" cy="63212"/>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cxnSp>
        <p:nvCxnSpPr>
          <p:cNvPr id="47" name="Straight Arrow Connector 46"/>
          <p:cNvCxnSpPr>
            <a:stCxn id="29" idx="3"/>
          </p:cNvCxnSpPr>
          <p:nvPr/>
        </p:nvCxnSpPr>
        <p:spPr bwMode="auto">
          <a:xfrm flipV="1">
            <a:off x="1767840" y="4785360"/>
            <a:ext cx="426720" cy="1338868"/>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Tree>
    <p:extLst>
      <p:ext uri="{BB962C8B-B14F-4D97-AF65-F5344CB8AC3E}">
        <p14:creationId xmlns:p14="http://schemas.microsoft.com/office/powerpoint/2010/main" val="3915300397"/>
      </p:ext>
    </p:extLst>
  </p:cSld>
  <p:clrMapOvr>
    <a:masterClrMapping/>
  </p:clrMapOvr>
  <p:transition xmlns:p14="http://schemas.microsoft.com/office/powerpoint/2010/main" advTm="53815"/>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Representation learning through perceptual chunking</a:t>
            </a:r>
            <a:endParaRPr lang="en-US" sz="2800" dirty="0"/>
          </a:p>
        </p:txBody>
      </p:sp>
      <p:sp>
        <p:nvSpPr>
          <p:cNvPr id="3" name="Content Placeholder 2"/>
          <p:cNvSpPr>
            <a:spLocks noGrp="1"/>
          </p:cNvSpPr>
          <p:nvPr>
            <p:ph sz="quarter" idx="1"/>
          </p:nvPr>
        </p:nvSpPr>
        <p:spPr>
          <a:xfrm>
            <a:off x="685800" y="2095500"/>
            <a:ext cx="6337300" cy="4000500"/>
          </a:xfrm>
        </p:spPr>
        <p:txBody>
          <a:bodyPr/>
          <a:lstStyle/>
          <a:p>
            <a:r>
              <a:rPr lang="en-US" sz="2000" dirty="0" smtClean="0"/>
              <a:t>Use </a:t>
            </a:r>
            <a:r>
              <a:rPr lang="en-US" sz="2000" i="1" dirty="0" smtClean="0"/>
              <a:t>Probabilistic Context Free Grammar</a:t>
            </a:r>
            <a:r>
              <a:rPr lang="en-US" sz="2000" dirty="0" smtClean="0"/>
              <a:t> (</a:t>
            </a:r>
            <a:r>
              <a:rPr lang="en-US" sz="2000" dirty="0" err="1" smtClean="0"/>
              <a:t>pCFG</a:t>
            </a:r>
            <a:r>
              <a:rPr lang="en-US" sz="2000" dirty="0" smtClean="0"/>
              <a:t>) Induction</a:t>
            </a:r>
          </a:p>
          <a:p>
            <a:pPr lvl="1"/>
            <a:r>
              <a:rPr lang="en-US" sz="1600" dirty="0" smtClean="0"/>
              <a:t>Underlying structure in the problem </a:t>
            </a:r>
            <a:r>
              <a:rPr lang="en-US" sz="1600" dirty="0" smtClean="0">
                <a:sym typeface="Wingdings"/>
              </a:rPr>
              <a:t> Grammar</a:t>
            </a:r>
          </a:p>
          <a:p>
            <a:r>
              <a:rPr lang="en-US" sz="2000" dirty="0" smtClean="0">
                <a:sym typeface="Wingdings"/>
              </a:rPr>
              <a:t>Combined with if-part learning mechanisms, learns better than deep belief networks</a:t>
            </a:r>
          </a:p>
          <a:p>
            <a:endParaRPr lang="en-US" sz="2000" dirty="0" smtClean="0">
              <a:sym typeface="Wingdings"/>
            </a:endParaRPr>
          </a:p>
        </p:txBody>
      </p:sp>
      <p:grpSp>
        <p:nvGrpSpPr>
          <p:cNvPr id="4" name="Group 25"/>
          <p:cNvGrpSpPr>
            <a:grpSpLocks noChangeAspect="1"/>
          </p:cNvGrpSpPr>
          <p:nvPr/>
        </p:nvGrpSpPr>
        <p:grpSpPr>
          <a:xfrm>
            <a:off x="1019591" y="3864316"/>
            <a:ext cx="5436236" cy="2901183"/>
            <a:chOff x="393120" y="1650462"/>
            <a:chExt cx="8377239" cy="4602419"/>
          </a:xfrm>
        </p:grpSpPr>
        <p:pic>
          <p:nvPicPr>
            <p:cNvPr id="15" name="Content Placeholder 7" descr="coef_parse.pdf"/>
            <p:cNvPicPr>
              <a:picLocks noChangeAspect="1"/>
            </p:cNvPicPr>
            <p:nvPr/>
          </p:nvPicPr>
          <p:blipFill>
            <a:blip r:embed="rId2"/>
            <a:srcRect t="-11822" b="-11822"/>
            <a:stretch>
              <a:fillRect/>
            </a:stretch>
          </p:blipFill>
          <p:spPr>
            <a:xfrm>
              <a:off x="393120" y="1650462"/>
              <a:ext cx="8377239" cy="4602419"/>
            </a:xfrm>
            <a:prstGeom prst="rect">
              <a:avLst/>
            </a:prstGeom>
          </p:spPr>
        </p:pic>
        <p:sp>
          <p:nvSpPr>
            <p:cNvPr id="16" name="Oval 15"/>
            <p:cNvSpPr/>
            <p:nvPr/>
          </p:nvSpPr>
          <p:spPr>
            <a:xfrm>
              <a:off x="931494" y="4989009"/>
              <a:ext cx="2364729" cy="634965"/>
            </a:xfrm>
            <a:prstGeom prst="ellipse">
              <a:avLst/>
            </a:prstGeom>
            <a:noFill/>
            <a:effectLst>
              <a:glow rad="139700">
                <a:schemeClr val="accent2">
                  <a:alpha val="75000"/>
                </a:schemeClr>
              </a:glow>
              <a:outerShdw blurRad="88900" dir="4200000" sx="105000" sy="105000" algn="t"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17" name="Oval 16"/>
            <p:cNvSpPr/>
            <p:nvPr/>
          </p:nvSpPr>
          <p:spPr>
            <a:xfrm>
              <a:off x="1037334" y="3220181"/>
              <a:ext cx="2062325" cy="634965"/>
            </a:xfrm>
            <a:prstGeom prst="ellipse">
              <a:avLst/>
            </a:prstGeom>
            <a:noFill/>
            <a:effectLst>
              <a:glow rad="139700">
                <a:schemeClr val="accent2">
                  <a:alpha val="75000"/>
                </a:schemeClr>
              </a:glow>
              <a:outerShdw blurRad="88900" dir="4200000" sx="105000" sy="105000" algn="t"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18" name="Oval 17"/>
            <p:cNvSpPr/>
            <p:nvPr/>
          </p:nvSpPr>
          <p:spPr>
            <a:xfrm>
              <a:off x="6330642" y="4943655"/>
              <a:ext cx="715421" cy="634965"/>
            </a:xfrm>
            <a:prstGeom prst="ellipse">
              <a:avLst/>
            </a:prstGeom>
            <a:noFill/>
            <a:effectLst>
              <a:glow rad="139700">
                <a:schemeClr val="accent2">
                  <a:alpha val="75000"/>
                </a:schemeClr>
              </a:glow>
              <a:outerShdw blurRad="88900" dir="4200000" sx="105000" sy="105000" algn="t"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19" name="Oval 18"/>
            <p:cNvSpPr/>
            <p:nvPr/>
          </p:nvSpPr>
          <p:spPr>
            <a:xfrm>
              <a:off x="5318774" y="4961208"/>
              <a:ext cx="715421" cy="634965"/>
            </a:xfrm>
            <a:prstGeom prst="ellipse">
              <a:avLst/>
            </a:prstGeom>
            <a:noFill/>
            <a:effectLst>
              <a:glow rad="139700">
                <a:schemeClr val="accent2">
                  <a:alpha val="75000"/>
                </a:schemeClr>
              </a:glow>
              <a:outerShdw blurRad="88900" dir="4200000" sx="105000" sy="105000" algn="t"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20" name="Down Arrow 19"/>
            <p:cNvSpPr/>
            <p:nvPr/>
          </p:nvSpPr>
          <p:spPr>
            <a:xfrm flipH="1">
              <a:off x="1391066" y="4656410"/>
              <a:ext cx="196563" cy="27212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latin typeface="Verdana"/>
              </a:endParaRPr>
            </a:p>
          </p:txBody>
        </p:sp>
        <p:sp>
          <p:nvSpPr>
            <p:cNvPr id="21" name="Down Arrow 20"/>
            <p:cNvSpPr/>
            <p:nvPr/>
          </p:nvSpPr>
          <p:spPr>
            <a:xfrm flipH="1">
              <a:off x="2601889" y="4656410"/>
              <a:ext cx="196563" cy="27212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latin typeface="Verdana"/>
              </a:endParaRPr>
            </a:p>
          </p:txBody>
        </p:sp>
        <p:cxnSp>
          <p:nvCxnSpPr>
            <p:cNvPr id="22" name="Straight Arrow Connector 21"/>
            <p:cNvCxnSpPr>
              <a:stCxn id="17" idx="4"/>
            </p:cNvCxnSpPr>
            <p:nvPr/>
          </p:nvCxnSpPr>
          <p:spPr>
            <a:xfrm rot="5400000">
              <a:off x="1608843" y="3743212"/>
              <a:ext cx="347720" cy="571588"/>
            </a:xfrm>
            <a:prstGeom prst="straightConnector1">
              <a:avLst/>
            </a:prstGeom>
            <a:ln w="63500" cap="flat" cmpd="sng" algn="ctr">
              <a:solidFill>
                <a:schemeClr val="accent3">
                  <a:shade val="80000"/>
                </a:schemeClr>
              </a:solidFill>
              <a:prstDash val="solid"/>
              <a:round/>
              <a:headEnd type="none"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3" name="Straight Arrow Connector 22"/>
            <p:cNvCxnSpPr/>
            <p:nvPr/>
          </p:nvCxnSpPr>
          <p:spPr>
            <a:xfrm>
              <a:off x="2159217" y="3855146"/>
              <a:ext cx="639235" cy="317487"/>
            </a:xfrm>
            <a:prstGeom prst="straightConnector1">
              <a:avLst/>
            </a:prstGeom>
            <a:ln w="63500" cap="flat" cmpd="sng" algn="ctr">
              <a:solidFill>
                <a:schemeClr val="accent3">
                  <a:shade val="80000"/>
                </a:schemeClr>
              </a:solidFill>
              <a:prstDash val="solid"/>
              <a:round/>
              <a:headEnd type="none" w="med" len="med"/>
              <a:tailEnd type="triangle" w="med" len="med"/>
            </a:ln>
          </p:spPr>
          <p:style>
            <a:lnRef idx="2">
              <a:schemeClr val="accent3"/>
            </a:lnRef>
            <a:fillRef idx="0">
              <a:schemeClr val="accent3"/>
            </a:fillRef>
            <a:effectRef idx="1">
              <a:schemeClr val="accent3"/>
            </a:effectRef>
            <a:fontRef idx="minor">
              <a:schemeClr val="tx1"/>
            </a:fontRef>
          </p:style>
        </p:cxnSp>
        <p:sp>
          <p:nvSpPr>
            <p:cNvPr id="24" name="Down Arrow 23"/>
            <p:cNvSpPr/>
            <p:nvPr/>
          </p:nvSpPr>
          <p:spPr>
            <a:xfrm flipH="1">
              <a:off x="6578527" y="4595938"/>
              <a:ext cx="196563" cy="27212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latin typeface="Verdana"/>
              </a:endParaRPr>
            </a:p>
          </p:txBody>
        </p:sp>
        <p:sp>
          <p:nvSpPr>
            <p:cNvPr id="25" name="Down Arrow 24"/>
            <p:cNvSpPr/>
            <p:nvPr/>
          </p:nvSpPr>
          <p:spPr>
            <a:xfrm flipH="1">
              <a:off x="5565466" y="3794674"/>
              <a:ext cx="196563" cy="1073391"/>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latin typeface="Verdana"/>
              </a:endParaRPr>
            </a:p>
          </p:txBody>
        </p:sp>
      </p:grpSp>
      <p:pic>
        <p:nvPicPr>
          <p:cNvPr id="26" name="Picture 25" descr="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71" y="1196935"/>
            <a:ext cx="1528929" cy="1467772"/>
          </a:xfrm>
          <a:prstGeom prst="rect">
            <a:avLst/>
          </a:prstGeom>
        </p:spPr>
      </p:pic>
      <p:sp>
        <p:nvSpPr>
          <p:cNvPr id="27" name="TextBox 26"/>
          <p:cNvSpPr txBox="1"/>
          <p:nvPr/>
        </p:nvSpPr>
        <p:spPr>
          <a:xfrm>
            <a:off x="7982310" y="1948453"/>
            <a:ext cx="1072790" cy="533400"/>
          </a:xfrm>
          <a:prstGeom prst="rect">
            <a:avLst/>
          </a:prstGeom>
          <a:noFill/>
        </p:spPr>
        <p:txBody>
          <a:bodyPr wrap="square" rtlCol="0">
            <a:spAutoFit/>
          </a:bodyPr>
          <a:lstStyle/>
          <a:p>
            <a:r>
              <a:rPr lang="en-US" sz="1400" b="1" dirty="0" smtClean="0">
                <a:solidFill>
                  <a:srgbClr val="FFFFFF"/>
                </a:solidFill>
              </a:rPr>
              <a:t>HELLO WORLD</a:t>
            </a:r>
            <a:endParaRPr lang="en-US" sz="1400" b="1" dirty="0">
              <a:solidFill>
                <a:srgbClr val="FFFFFF"/>
              </a:solidFill>
            </a:endParaRPr>
          </a:p>
        </p:txBody>
      </p:sp>
      <p:sp>
        <p:nvSpPr>
          <p:cNvPr id="28" name="TextBox 27"/>
          <p:cNvSpPr txBox="1"/>
          <p:nvPr/>
        </p:nvSpPr>
        <p:spPr>
          <a:xfrm>
            <a:off x="7982310" y="1384300"/>
            <a:ext cx="1072790" cy="533400"/>
          </a:xfrm>
          <a:prstGeom prst="rect">
            <a:avLst/>
          </a:prstGeom>
          <a:noFill/>
        </p:spPr>
        <p:txBody>
          <a:bodyPr wrap="square" rtlCol="0">
            <a:spAutoFit/>
          </a:bodyPr>
          <a:lstStyle/>
          <a:p>
            <a:r>
              <a:rPr lang="en-US" sz="1400" b="1" dirty="0" smtClean="0">
                <a:solidFill>
                  <a:srgbClr val="FFFFFF"/>
                </a:solidFill>
              </a:rPr>
              <a:t>ELHRLO DWOL</a:t>
            </a:r>
            <a:endParaRPr lang="en-US" sz="1400" b="1" dirty="0">
              <a:solidFill>
                <a:srgbClr val="FFFFFF"/>
              </a:solidFill>
            </a:endParaRPr>
          </a:p>
        </p:txBody>
      </p:sp>
      <p:sp>
        <p:nvSpPr>
          <p:cNvPr id="29" name="Text Box 11"/>
          <p:cNvSpPr txBox="1">
            <a:spLocks noChangeArrowheads="1"/>
          </p:cNvSpPr>
          <p:nvPr/>
        </p:nvSpPr>
        <p:spPr bwMode="auto">
          <a:xfrm>
            <a:off x="6268627" y="5647269"/>
            <a:ext cx="2875373" cy="769441"/>
          </a:xfrm>
          <a:prstGeom prst="rect">
            <a:avLst/>
          </a:prstGeom>
          <a:solidFill>
            <a:srgbClr val="FFFF00"/>
          </a:solidFill>
          <a:ln w="12700">
            <a:noFill/>
            <a:miter lim="800000"/>
            <a:headEnd/>
            <a:tailEnd/>
          </a:ln>
        </p:spPr>
        <p:txBody>
          <a:bodyPr wrap="square">
            <a:prstTxWarp prst="textNoShape">
              <a:avLst/>
            </a:prstTxWarp>
            <a:spAutoFit/>
          </a:bodyPr>
          <a:lstStyle/>
          <a:p>
            <a:pPr defTabSz="457200" eaLnBrk="1" hangingPunct="1">
              <a:spcBef>
                <a:spcPct val="50000"/>
              </a:spcBef>
            </a:pPr>
            <a:r>
              <a:rPr lang="en-US" sz="1100" dirty="0" smtClean="0">
                <a:solidFill>
                  <a:schemeClr val="bg1"/>
                </a:solidFill>
              </a:rPr>
              <a:t>Li, Matsuda, Cohen, &amp; Koedinger</a:t>
            </a:r>
            <a:r>
              <a:rPr lang="en-US" sz="1100" dirty="0">
                <a:solidFill>
                  <a:schemeClr val="bg1"/>
                </a:solidFill>
              </a:rPr>
              <a:t> </a:t>
            </a:r>
            <a:r>
              <a:rPr lang="en-US" sz="1100" dirty="0" smtClean="0">
                <a:solidFill>
                  <a:schemeClr val="bg1"/>
                </a:solidFill>
              </a:rPr>
              <a:t>(</a:t>
            </a:r>
            <a:r>
              <a:rPr lang="en-US" sz="1100" dirty="0">
                <a:solidFill>
                  <a:schemeClr val="bg1"/>
                </a:solidFill>
              </a:rPr>
              <a:t>2015). Integrating representation learning and skill learning in a human-like intelligent agent. </a:t>
            </a:r>
            <a:r>
              <a:rPr lang="en-US" sz="1100" i="1" dirty="0">
                <a:solidFill>
                  <a:schemeClr val="bg1"/>
                </a:solidFill>
              </a:rPr>
              <a:t>Artificial </a:t>
            </a:r>
            <a:r>
              <a:rPr lang="en-US" sz="1100" i="1" dirty="0" smtClean="0">
                <a:solidFill>
                  <a:schemeClr val="bg1"/>
                </a:solidFill>
              </a:rPr>
              <a:t>Intelligence.</a:t>
            </a:r>
            <a:r>
              <a:rPr lang="en-US" sz="1100" dirty="0" smtClean="0">
                <a:solidFill>
                  <a:schemeClr val="bg1"/>
                </a:solidFill>
              </a:rPr>
              <a:t> </a:t>
            </a:r>
            <a:endParaRPr lang="en-US" sz="1100" dirty="0">
              <a:solidFill>
                <a:schemeClr val="bg1"/>
              </a:solidFill>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204309832"/>
      </p:ext>
    </p:extLst>
  </p:cSld>
  <p:clrMapOvr>
    <a:masterClrMapping/>
  </p:clrMapOvr>
  <p:transition xmlns:p14="http://schemas.microsoft.com/office/powerpoint/2010/main" advTm="127810"/>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5440"/>
            <a:ext cx="7772400" cy="1143000"/>
          </a:xfrm>
        </p:spPr>
        <p:txBody>
          <a:bodyPr/>
          <a:lstStyle/>
          <a:p>
            <a:r>
              <a:rPr lang="en-US" sz="3200" dirty="0" smtClean="0"/>
              <a:t>Cognitive Models learned by </a:t>
            </a:r>
            <a:r>
              <a:rPr lang="en-US" sz="3200" dirty="0" err="1" smtClean="0"/>
              <a:t>SimStudent</a:t>
            </a:r>
            <a:r>
              <a:rPr lang="en-US" sz="3200" dirty="0" smtClean="0"/>
              <a:t> are more accurate than human-generated models</a:t>
            </a:r>
            <a:endParaRPr lang="en-US" sz="3200" dirty="0"/>
          </a:p>
        </p:txBody>
      </p:sp>
      <p:pic>
        <p:nvPicPr>
          <p:cNvPr id="3" name="Picture 2"/>
          <p:cNvPicPr>
            <a:picLocks noChangeAspect="1"/>
          </p:cNvPicPr>
          <p:nvPr/>
        </p:nvPicPr>
        <p:blipFill>
          <a:blip r:embed="rId2"/>
          <a:stretch>
            <a:fillRect/>
          </a:stretch>
        </p:blipFill>
        <p:spPr>
          <a:xfrm>
            <a:off x="889000" y="1657350"/>
            <a:ext cx="7188200" cy="2603500"/>
          </a:xfrm>
          <a:prstGeom prst="rect">
            <a:avLst/>
          </a:prstGeom>
        </p:spPr>
      </p:pic>
      <p:pic>
        <p:nvPicPr>
          <p:cNvPr id="4" name="Picture 3"/>
          <p:cNvPicPr>
            <a:picLocks noChangeAspect="1"/>
          </p:cNvPicPr>
          <p:nvPr/>
        </p:nvPicPr>
        <p:blipFill>
          <a:blip r:embed="rId3"/>
          <a:stretch>
            <a:fillRect/>
          </a:stretch>
        </p:blipFill>
        <p:spPr>
          <a:xfrm>
            <a:off x="679450" y="4343400"/>
            <a:ext cx="7708900" cy="2463800"/>
          </a:xfrm>
          <a:prstGeom prst="rect">
            <a:avLst/>
          </a:prstGeom>
        </p:spPr>
      </p:pic>
    </p:spTree>
    <p:extLst>
      <p:ext uri="{BB962C8B-B14F-4D97-AF65-F5344CB8AC3E}">
        <p14:creationId xmlns:p14="http://schemas.microsoft.com/office/powerpoint/2010/main" val="2736885234"/>
      </p:ext>
    </p:extLst>
  </p:cSld>
  <p:clrMapOvr>
    <a:masterClrMapping/>
  </p:clrMapOvr>
  <p:transition xmlns:p14="http://schemas.microsoft.com/office/powerpoint/2010/main" advTm="53741"/>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0260"/>
            <a:ext cx="7772400" cy="1143000"/>
          </a:xfrm>
        </p:spPr>
        <p:txBody>
          <a:bodyPr>
            <a:noAutofit/>
          </a:bodyPr>
          <a:lstStyle/>
          <a:p>
            <a:r>
              <a:rPr lang="en-US" sz="3200" dirty="0" smtClean="0"/>
              <a:t>Beyond prediction</a:t>
            </a:r>
            <a:r>
              <a:rPr lang="en-US" sz="3200" i="1" dirty="0" smtClean="0"/>
              <a:t>: Insight</a:t>
            </a:r>
            <a:r>
              <a:rPr lang="en-US" sz="3200" dirty="0" smtClean="0"/>
              <a:t> from models yields better applications!</a:t>
            </a:r>
            <a:endParaRPr lang="en-US" sz="3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45111777"/>
              </p:ext>
            </p:extLst>
          </p:nvPr>
        </p:nvGraphicFramePr>
        <p:xfrm>
          <a:off x="1451427" y="2358329"/>
          <a:ext cx="5724072" cy="2651760"/>
        </p:xfrm>
        <a:graphic>
          <a:graphicData uri="http://schemas.openxmlformats.org/drawingml/2006/table">
            <a:tbl>
              <a:tblPr firstRow="1" bandRow="1">
                <a:tableStyleId>{5C22544A-7EE6-4342-B048-85BDC9FD1C3A}</a:tableStyleId>
              </a:tblPr>
              <a:tblGrid>
                <a:gridCol w="2862036"/>
                <a:gridCol w="2862036"/>
              </a:tblGrid>
              <a:tr h="370840">
                <a:tc>
                  <a:txBody>
                    <a:bodyPr/>
                    <a:lstStyle/>
                    <a:p>
                      <a:pPr algn="ctr"/>
                      <a:r>
                        <a:rPr lang="en-US" sz="2400" dirty="0" smtClean="0"/>
                        <a:t>Step</a:t>
                      </a:r>
                      <a:endParaRPr lang="en-US" sz="2400" dirty="0"/>
                    </a:p>
                  </a:txBody>
                  <a:tcPr/>
                </a:tc>
                <a:tc>
                  <a:txBody>
                    <a:bodyPr/>
                    <a:lstStyle/>
                    <a:p>
                      <a:pPr algn="ctr"/>
                      <a:r>
                        <a:rPr lang="en-US" sz="2400" dirty="0" smtClean="0"/>
                        <a:t>Human</a:t>
                      </a:r>
                      <a:r>
                        <a:rPr lang="en-US" sz="2400" baseline="0" dirty="0" smtClean="0"/>
                        <a:t> Student Error Rate</a:t>
                      </a:r>
                      <a:endParaRPr lang="en-US" sz="2400" dirty="0"/>
                    </a:p>
                  </a:txBody>
                  <a:tcPr/>
                </a:tc>
              </a:tr>
              <a:tr h="370840">
                <a:tc>
                  <a:txBody>
                    <a:bodyPr/>
                    <a:lstStyle/>
                    <a:p>
                      <a:pPr algn="ctr"/>
                      <a:r>
                        <a:rPr lang="en-US" sz="2400" dirty="0" smtClean="0"/>
                        <a:t>2x=12</a:t>
                      </a:r>
                      <a:endParaRPr lang="en-US" sz="2400" dirty="0"/>
                    </a:p>
                  </a:txBody>
                  <a:tcPr/>
                </a:tc>
                <a:tc>
                  <a:txBody>
                    <a:bodyPr/>
                    <a:lstStyle/>
                    <a:p>
                      <a:pPr algn="ctr"/>
                      <a:r>
                        <a:rPr lang="en-US" sz="2400" dirty="0" smtClean="0"/>
                        <a:t>0.27</a:t>
                      </a:r>
                      <a:endParaRPr lang="en-US" sz="2400" dirty="0"/>
                    </a:p>
                  </a:txBody>
                  <a:tcPr/>
                </a:tc>
              </a:tr>
              <a:tr h="370840">
                <a:tc>
                  <a:txBody>
                    <a:bodyPr/>
                    <a:lstStyle/>
                    <a:p>
                      <a:pPr algn="ctr"/>
                      <a:r>
                        <a:rPr lang="en-US" sz="2400" dirty="0" smtClean="0"/>
                        <a:t>6=3x</a:t>
                      </a:r>
                      <a:endParaRPr lang="en-US" sz="2400" dirty="0"/>
                    </a:p>
                  </a:txBody>
                  <a:tcPr/>
                </a:tc>
                <a:tc>
                  <a:txBody>
                    <a:bodyPr/>
                    <a:lstStyle/>
                    <a:p>
                      <a:pPr algn="ctr"/>
                      <a:r>
                        <a:rPr lang="en-US" sz="2400" dirty="0" smtClean="0"/>
                        <a:t>0.29</a:t>
                      </a:r>
                      <a:endParaRPr lang="en-US" sz="2400" dirty="0"/>
                    </a:p>
                  </a:txBody>
                  <a:tcPr/>
                </a:tc>
              </a:tr>
              <a:tr h="370840">
                <a:tc>
                  <a:txBody>
                    <a:bodyPr/>
                    <a:lstStyle/>
                    <a:p>
                      <a:pPr algn="ctr"/>
                      <a:r>
                        <a:rPr lang="en-US" sz="2400" dirty="0" smtClean="0"/>
                        <a:t>-x=5</a:t>
                      </a:r>
                      <a:endParaRPr lang="en-US" sz="2400" dirty="0"/>
                    </a:p>
                  </a:txBody>
                  <a:tcPr/>
                </a:tc>
                <a:tc>
                  <a:txBody>
                    <a:bodyPr/>
                    <a:lstStyle/>
                    <a:p>
                      <a:pPr algn="ctr"/>
                      <a:r>
                        <a:rPr lang="en-US" sz="2400" dirty="0" smtClean="0"/>
                        <a:t>0.5</a:t>
                      </a:r>
                      <a:endParaRPr lang="en-US" sz="2400" dirty="0"/>
                    </a:p>
                  </a:txBody>
                  <a:tcPr/>
                </a:tc>
              </a:tr>
              <a:tr h="370840">
                <a:tc>
                  <a:txBody>
                    <a:bodyPr/>
                    <a:lstStyle/>
                    <a:p>
                      <a:pPr algn="ctr"/>
                      <a:r>
                        <a:rPr lang="en-US" sz="2400" dirty="0" smtClean="0"/>
                        <a:t>-24=-4x</a:t>
                      </a:r>
                      <a:endParaRPr lang="en-US" sz="2400" dirty="0"/>
                    </a:p>
                  </a:txBody>
                  <a:tcPr/>
                </a:tc>
                <a:tc>
                  <a:txBody>
                    <a:bodyPr/>
                    <a:lstStyle/>
                    <a:p>
                      <a:pPr algn="ctr"/>
                      <a:r>
                        <a:rPr lang="en-US" sz="2400" dirty="0" smtClean="0"/>
                        <a:t>0.30</a:t>
                      </a:r>
                      <a:endParaRPr lang="en-US" sz="2400" dirty="0"/>
                    </a:p>
                  </a:txBody>
                  <a:tcPr/>
                </a:tc>
              </a:tr>
            </a:tbl>
          </a:graphicData>
        </a:graphic>
      </p:graphicFrame>
      <p:sp>
        <p:nvSpPr>
          <p:cNvPr id="9" name="Rectangle 8"/>
          <p:cNvSpPr/>
          <p:nvPr/>
        </p:nvSpPr>
        <p:spPr>
          <a:xfrm>
            <a:off x="4197047" y="2346234"/>
            <a:ext cx="2991153" cy="27845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10" name="Rounded Rectangle 9"/>
          <p:cNvSpPr/>
          <p:nvPr/>
        </p:nvSpPr>
        <p:spPr>
          <a:xfrm>
            <a:off x="1451426" y="4126895"/>
            <a:ext cx="5724073" cy="447524"/>
          </a:xfrm>
          <a:prstGeom prst="roundRect">
            <a:avLst/>
          </a:prstGeom>
          <a:noFill/>
          <a:ln w="5715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808080"/>
              </a:solidFill>
              <a:latin typeface="Verdana"/>
            </a:endParaRPr>
          </a:p>
        </p:txBody>
      </p:sp>
      <p:sp>
        <p:nvSpPr>
          <p:cNvPr id="6" name="TextBox 5"/>
          <p:cNvSpPr txBox="1"/>
          <p:nvPr/>
        </p:nvSpPr>
        <p:spPr>
          <a:xfrm>
            <a:off x="1700826" y="5805285"/>
            <a:ext cx="7066877" cy="923330"/>
          </a:xfrm>
          <a:prstGeom prst="rect">
            <a:avLst/>
          </a:prstGeom>
          <a:solidFill>
            <a:srgbClr val="FFFF00"/>
          </a:solidFill>
        </p:spPr>
        <p:txBody>
          <a:bodyPr wrap="square" rtlCol="0">
            <a:spAutoFit/>
          </a:bodyPr>
          <a:lstStyle/>
          <a:p>
            <a:r>
              <a:rPr lang="en-US" sz="1800" i="1" dirty="0" smtClean="0">
                <a:solidFill>
                  <a:srgbClr val="01012C"/>
                </a:solidFill>
              </a:rPr>
              <a:t>Expert blind spot </a:t>
            </a:r>
            <a:r>
              <a:rPr lang="en-US" sz="1800" dirty="0" smtClean="0">
                <a:solidFill>
                  <a:srgbClr val="01012C"/>
                </a:solidFill>
              </a:rPr>
              <a:t>caused by lack of conscious awareness of  representation learning. </a:t>
            </a:r>
            <a:r>
              <a:rPr lang="en-US" sz="1800" dirty="0" err="1" smtClean="0">
                <a:solidFill>
                  <a:srgbClr val="01012C"/>
                </a:solidFill>
              </a:rPr>
              <a:t>SimStudent</a:t>
            </a:r>
            <a:r>
              <a:rPr lang="en-US" sz="1800" dirty="0" smtClean="0">
                <a:solidFill>
                  <a:srgbClr val="01012C"/>
                </a:solidFill>
              </a:rPr>
              <a:t> facilitates automated discovering of such hidden skills</a:t>
            </a:r>
            <a:endParaRPr lang="en-US" sz="1800" dirty="0">
              <a:solidFill>
                <a:srgbClr val="01012C"/>
              </a:solidFill>
            </a:endParaRPr>
          </a:p>
        </p:txBody>
      </p:sp>
      <p:sp>
        <p:nvSpPr>
          <p:cNvPr id="7" name="TextBox 6"/>
          <p:cNvSpPr txBox="1"/>
          <p:nvPr/>
        </p:nvSpPr>
        <p:spPr>
          <a:xfrm>
            <a:off x="111760" y="2783840"/>
            <a:ext cx="1381760" cy="1077218"/>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600" dirty="0" err="1" smtClean="0">
                <a:solidFill>
                  <a:srgbClr val="01012C"/>
                </a:solidFill>
              </a:rPr>
              <a:t>SimStudent</a:t>
            </a:r>
            <a:r>
              <a:rPr lang="en-US" sz="1600" dirty="0" smtClean="0">
                <a:solidFill>
                  <a:srgbClr val="01012C"/>
                </a:solidFill>
              </a:rPr>
              <a:t> transfers learning between these</a:t>
            </a:r>
            <a:endParaRPr lang="en-US" sz="1600" dirty="0">
              <a:solidFill>
                <a:srgbClr val="01012C"/>
              </a:solidFill>
            </a:endParaRPr>
          </a:p>
        </p:txBody>
      </p:sp>
      <p:cxnSp>
        <p:nvCxnSpPr>
          <p:cNvPr id="11" name="Straight Arrow Connector 10"/>
          <p:cNvCxnSpPr/>
          <p:nvPr/>
        </p:nvCxnSpPr>
        <p:spPr bwMode="auto">
          <a:xfrm>
            <a:off x="1463040" y="3340388"/>
            <a:ext cx="447040" cy="53052"/>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cxnSp>
        <p:nvCxnSpPr>
          <p:cNvPr id="13" name="Straight Arrow Connector 12"/>
          <p:cNvCxnSpPr/>
          <p:nvPr/>
        </p:nvCxnSpPr>
        <p:spPr bwMode="auto">
          <a:xfrm>
            <a:off x="1463040" y="3391188"/>
            <a:ext cx="518160" cy="408652"/>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cxnSp>
        <p:nvCxnSpPr>
          <p:cNvPr id="14" name="Straight Arrow Connector 13"/>
          <p:cNvCxnSpPr/>
          <p:nvPr/>
        </p:nvCxnSpPr>
        <p:spPr bwMode="auto">
          <a:xfrm>
            <a:off x="1432560" y="3462308"/>
            <a:ext cx="629920" cy="1343372"/>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grpSp>
        <p:nvGrpSpPr>
          <p:cNvPr id="16" name="Group 15"/>
          <p:cNvGrpSpPr/>
          <p:nvPr/>
        </p:nvGrpSpPr>
        <p:grpSpPr>
          <a:xfrm>
            <a:off x="101600" y="4053841"/>
            <a:ext cx="2164080" cy="1600438"/>
            <a:chOff x="101600" y="4053841"/>
            <a:chExt cx="2164080" cy="1600438"/>
          </a:xfrm>
        </p:grpSpPr>
        <p:sp>
          <p:nvSpPr>
            <p:cNvPr id="12" name="TextBox 11"/>
            <p:cNvSpPr txBox="1"/>
            <p:nvPr/>
          </p:nvSpPr>
          <p:spPr>
            <a:xfrm>
              <a:off x="101600" y="4053841"/>
              <a:ext cx="1361440" cy="1600438"/>
            </a:xfrm>
            <a:prstGeom prst="rect">
              <a:avLst/>
            </a:prstGeom>
            <a:solidFill>
              <a:srgbClr val="FFFF00"/>
            </a:solidFill>
            <a:effectLst>
              <a:outerShdw blurRad="50800" dist="38100" dir="2700000">
                <a:srgbClr val="000000">
                  <a:alpha val="43000"/>
                </a:srgbClr>
              </a:outerShdw>
            </a:effectLst>
          </p:spPr>
          <p:txBody>
            <a:bodyPr wrap="square" rtlCol="0">
              <a:spAutoFit/>
            </a:bodyPr>
            <a:lstStyle/>
            <a:p>
              <a:r>
                <a:rPr lang="en-US" sz="1400" dirty="0" smtClean="0">
                  <a:solidFill>
                    <a:srgbClr val="01012C"/>
                  </a:solidFill>
                </a:rPr>
                <a:t>Different  representation(parse) </a:t>
              </a:r>
              <a:br>
                <a:rPr lang="en-US" sz="1400" dirty="0" smtClean="0">
                  <a:solidFill>
                    <a:srgbClr val="01012C"/>
                  </a:solidFill>
                </a:rPr>
              </a:br>
              <a:r>
                <a:rPr lang="en-US" sz="1400" dirty="0" smtClean="0">
                  <a:solidFill>
                    <a:srgbClr val="01012C"/>
                  </a:solidFill>
                </a:rPr>
                <a:t>=&gt; Different production must be learned</a:t>
              </a:r>
              <a:endParaRPr lang="en-US" sz="1400" dirty="0">
                <a:solidFill>
                  <a:srgbClr val="01012C"/>
                </a:solidFill>
              </a:endParaRPr>
            </a:p>
          </p:txBody>
        </p:sp>
        <p:cxnSp>
          <p:nvCxnSpPr>
            <p:cNvPr id="15" name="Straight Arrow Connector 14"/>
            <p:cNvCxnSpPr/>
            <p:nvPr/>
          </p:nvCxnSpPr>
          <p:spPr bwMode="auto">
            <a:xfrm flipV="1">
              <a:off x="1422400" y="4358640"/>
              <a:ext cx="843280" cy="7908"/>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grpSp>
      <p:sp>
        <p:nvSpPr>
          <p:cNvPr id="3" name="TextBox 2"/>
          <p:cNvSpPr txBox="1"/>
          <p:nvPr/>
        </p:nvSpPr>
        <p:spPr>
          <a:xfrm>
            <a:off x="1371600" y="1845733"/>
            <a:ext cx="4297120" cy="461665"/>
          </a:xfrm>
          <a:prstGeom prst="rect">
            <a:avLst/>
          </a:prstGeom>
          <a:noFill/>
        </p:spPr>
        <p:txBody>
          <a:bodyPr wrap="none" rtlCol="0">
            <a:spAutoFit/>
          </a:bodyPr>
          <a:lstStyle/>
          <a:p>
            <a:r>
              <a:rPr lang="en-US" dirty="0" smtClean="0">
                <a:latin typeface="Verdana"/>
                <a:cs typeface="Verdana"/>
              </a:rPr>
              <a:t>Which problem is hardest?</a:t>
            </a:r>
            <a:endParaRPr lang="en-US" dirty="0">
              <a:latin typeface="Verdana"/>
              <a:cs typeface="Verdana"/>
            </a:endParaRPr>
          </a:p>
        </p:txBody>
      </p:sp>
    </p:spTree>
    <p:custDataLst>
      <p:tags r:id="rId1"/>
    </p:custDataLst>
    <p:extLst>
      <p:ext uri="{BB962C8B-B14F-4D97-AF65-F5344CB8AC3E}">
        <p14:creationId xmlns:p14="http://schemas.microsoft.com/office/powerpoint/2010/main" val="2662026818"/>
      </p:ext>
    </p:extLst>
  </p:cSld>
  <p:clrMapOvr>
    <a:masterClrMapping/>
  </p:clrMapOvr>
  <p:transition xmlns:p14="http://schemas.microsoft.com/office/powerpoint/2010/main" spd="slow" advTm="6496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model human learning in machines?</a:t>
            </a:r>
            <a:endParaRPr lang="en-US" dirty="0"/>
          </a:p>
        </p:txBody>
      </p:sp>
      <p:sp>
        <p:nvSpPr>
          <p:cNvPr id="3" name="Content Placeholder 2"/>
          <p:cNvSpPr>
            <a:spLocks noGrp="1"/>
          </p:cNvSpPr>
          <p:nvPr>
            <p:ph idx="1"/>
          </p:nvPr>
        </p:nvSpPr>
        <p:spPr/>
        <p:txBody>
          <a:bodyPr/>
          <a:lstStyle/>
          <a:p>
            <a:r>
              <a:rPr lang="en-US" dirty="0" smtClean="0"/>
              <a:t>Address “replication crisis”</a:t>
            </a:r>
            <a:r>
              <a:rPr lang="en-US" dirty="0"/>
              <a:t> </a:t>
            </a:r>
            <a:r>
              <a:rPr lang="en-US" dirty="0" smtClean="0"/>
              <a:t>with </a:t>
            </a:r>
            <a:r>
              <a:rPr lang="en-US" i="1" dirty="0" smtClean="0"/>
              <a:t>theoretical learning science</a:t>
            </a:r>
          </a:p>
          <a:p>
            <a:endParaRPr lang="en-US" i="1" dirty="0" smtClean="0"/>
          </a:p>
          <a:p>
            <a:endParaRPr lang="en-US" dirty="0" smtClean="0"/>
          </a:p>
          <a:p>
            <a:r>
              <a:rPr lang="en-US" dirty="0" smtClean="0"/>
              <a:t>Authoring intelligent tutors</a:t>
            </a:r>
          </a:p>
          <a:p>
            <a:pPr marL="0" indent="0">
              <a:buNone/>
            </a:pPr>
            <a:endParaRPr lang="en-US" dirty="0" smtClean="0"/>
          </a:p>
          <a:p>
            <a:r>
              <a:rPr lang="en-US" dirty="0" smtClean="0"/>
              <a:t>Teachable agents</a:t>
            </a:r>
          </a:p>
        </p:txBody>
      </p:sp>
      <p:sp>
        <p:nvSpPr>
          <p:cNvPr id="7" name="Text Box 11"/>
          <p:cNvSpPr txBox="1">
            <a:spLocks noChangeArrowheads="1"/>
          </p:cNvSpPr>
          <p:nvPr/>
        </p:nvSpPr>
        <p:spPr bwMode="auto">
          <a:xfrm>
            <a:off x="2544181" y="5430933"/>
            <a:ext cx="5543075" cy="646331"/>
          </a:xfrm>
          <a:prstGeom prst="rect">
            <a:avLst/>
          </a:prstGeom>
          <a:solidFill>
            <a:srgbClr val="FFFF00"/>
          </a:solidFill>
          <a:ln w="12700">
            <a:noFill/>
            <a:miter lim="800000"/>
            <a:headEnd/>
            <a:tailEnd/>
          </a:ln>
        </p:spPr>
        <p:txBody>
          <a:bodyPr wrap="square">
            <a:prstTxWarp prst="textNoShape">
              <a:avLst/>
            </a:prstTxWarp>
            <a:spAutoFit/>
          </a:bodyPr>
          <a:lstStyle/>
          <a:p>
            <a:r>
              <a:rPr lang="en-US" sz="1200" dirty="0" smtClean="0">
                <a:solidFill>
                  <a:schemeClr val="bg1"/>
                </a:solidFill>
              </a:rPr>
              <a:t>Matsuda et al. </a:t>
            </a:r>
            <a:r>
              <a:rPr lang="en-US" sz="1200" dirty="0">
                <a:solidFill>
                  <a:schemeClr val="bg1"/>
                </a:solidFill>
              </a:rPr>
              <a:t>(2011). Learning </a:t>
            </a:r>
            <a:r>
              <a:rPr lang="en-US" sz="1200" dirty="0" smtClean="0">
                <a:solidFill>
                  <a:schemeClr val="bg1"/>
                </a:solidFill>
              </a:rPr>
              <a:t>by Teaching </a:t>
            </a:r>
            <a:r>
              <a:rPr lang="en-US" sz="1200" dirty="0" err="1">
                <a:solidFill>
                  <a:schemeClr val="bg1"/>
                </a:solidFill>
              </a:rPr>
              <a:t>SimStudent</a:t>
            </a:r>
            <a:r>
              <a:rPr lang="en-US" sz="1200" dirty="0">
                <a:solidFill>
                  <a:schemeClr val="bg1"/>
                </a:solidFill>
              </a:rPr>
              <a:t> – An Initial Classroom Baseline Study Comparing with Cognitive </a:t>
            </a:r>
            <a:r>
              <a:rPr lang="en-US" sz="1200" dirty="0" smtClean="0">
                <a:solidFill>
                  <a:schemeClr val="bg1"/>
                </a:solidFill>
              </a:rPr>
              <a:t>Tutor. Proceedings of </a:t>
            </a:r>
            <a:r>
              <a:rPr lang="en-US" sz="1200" dirty="0">
                <a:solidFill>
                  <a:schemeClr val="bg1"/>
                </a:solidFill>
              </a:rPr>
              <a:t>A</a:t>
            </a:r>
            <a:r>
              <a:rPr lang="en-US" sz="1200" dirty="0" smtClean="0">
                <a:solidFill>
                  <a:schemeClr val="bg1"/>
                </a:solidFill>
              </a:rPr>
              <a:t>rtificial </a:t>
            </a:r>
            <a:r>
              <a:rPr lang="en-US" sz="1200" dirty="0">
                <a:solidFill>
                  <a:schemeClr val="bg1"/>
                </a:solidFill>
              </a:rPr>
              <a:t>I</a:t>
            </a:r>
            <a:r>
              <a:rPr lang="en-US" sz="1200" dirty="0" smtClean="0">
                <a:solidFill>
                  <a:schemeClr val="bg1"/>
                </a:solidFill>
              </a:rPr>
              <a:t>ntelligence </a:t>
            </a:r>
            <a:r>
              <a:rPr lang="en-US" sz="1200" dirty="0">
                <a:solidFill>
                  <a:schemeClr val="bg1"/>
                </a:solidFill>
              </a:rPr>
              <a:t>in </a:t>
            </a:r>
            <a:r>
              <a:rPr lang="en-US" sz="1200" dirty="0" smtClean="0">
                <a:solidFill>
                  <a:schemeClr val="bg1"/>
                </a:solidFill>
              </a:rPr>
              <a:t>Education</a:t>
            </a:r>
            <a:r>
              <a:rPr lang="en-US" sz="1200" dirty="0">
                <a:solidFill>
                  <a:schemeClr val="bg1"/>
                </a:solidFill>
              </a:rPr>
              <a:t>.</a:t>
            </a:r>
            <a:r>
              <a:rPr lang="en-US" sz="1200" dirty="0" smtClean="0">
                <a:solidFill>
                  <a:schemeClr val="bg1"/>
                </a:solidFill>
              </a:rPr>
              <a:t> </a:t>
            </a:r>
            <a:endParaRPr lang="en-US" sz="1200" dirty="0">
              <a:solidFill>
                <a:schemeClr val="bg1"/>
              </a:solidFill>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18160898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xmlns:p14="http://schemas.microsoft.com/office/powerpoint/2010/main" spd="slow" advTm="500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94" y="274638"/>
            <a:ext cx="8695048" cy="765438"/>
          </a:xfrm>
        </p:spPr>
        <p:txBody>
          <a:bodyPr>
            <a:normAutofit/>
          </a:bodyPr>
          <a:lstStyle/>
          <a:p>
            <a:r>
              <a:rPr kumimoji="1" lang="en-US" altLang="ja-JP" sz="3600" dirty="0" smtClean="0"/>
              <a:t>APLUS:</a:t>
            </a:r>
            <a:r>
              <a:rPr kumimoji="1" lang="en-US" altLang="ja-JP" dirty="0" smtClean="0"/>
              <a:t> </a:t>
            </a:r>
            <a:r>
              <a:rPr kumimoji="1" lang="en-US" altLang="ja-JP" sz="2400" b="1" dirty="0" smtClean="0">
                <a:solidFill>
                  <a:srgbClr val="3366FF"/>
                </a:solidFill>
              </a:rPr>
              <a:t>A</a:t>
            </a:r>
            <a:r>
              <a:rPr kumimoji="1" lang="en-US" altLang="ja-JP" sz="2400" dirty="0" smtClean="0"/>
              <a:t>rtificial </a:t>
            </a:r>
            <a:r>
              <a:rPr kumimoji="1" lang="en-US" altLang="ja-JP" sz="2400" b="1" dirty="0" smtClean="0">
                <a:solidFill>
                  <a:srgbClr val="3366FF"/>
                </a:solidFill>
              </a:rPr>
              <a:t>P</a:t>
            </a:r>
            <a:r>
              <a:rPr kumimoji="1" lang="en-US" altLang="ja-JP" sz="2400" dirty="0" smtClean="0"/>
              <a:t>eer </a:t>
            </a:r>
            <a:r>
              <a:rPr kumimoji="1" lang="en-US" altLang="ja-JP" sz="2400" b="1" dirty="0" smtClean="0">
                <a:solidFill>
                  <a:srgbClr val="3366FF"/>
                </a:solidFill>
              </a:rPr>
              <a:t>L</a:t>
            </a:r>
            <a:r>
              <a:rPr kumimoji="1" lang="en-US" altLang="ja-JP" sz="2400" dirty="0" smtClean="0"/>
              <a:t>earning environment </a:t>
            </a:r>
            <a:r>
              <a:rPr kumimoji="1" lang="en-US" altLang="ja-JP" sz="2400" b="1" dirty="0" smtClean="0">
                <a:solidFill>
                  <a:srgbClr val="3366FF"/>
                </a:solidFill>
              </a:rPr>
              <a:t>U</a:t>
            </a:r>
            <a:r>
              <a:rPr kumimoji="1" lang="en-US" altLang="ja-JP" sz="2400" dirty="0" smtClean="0"/>
              <a:t>sing </a:t>
            </a:r>
            <a:r>
              <a:rPr kumimoji="1" lang="en-US" altLang="ja-JP" sz="2400" b="1" dirty="0" smtClean="0">
                <a:solidFill>
                  <a:srgbClr val="3366FF"/>
                </a:solidFill>
              </a:rPr>
              <a:t>S</a:t>
            </a:r>
            <a:r>
              <a:rPr kumimoji="1" lang="en-US" altLang="ja-JP" sz="2400" dirty="0" smtClean="0"/>
              <a:t>imStudent</a:t>
            </a:r>
            <a:endParaRPr kumimoji="1" lang="ja-JP" altLang="en-US" dirty="0"/>
          </a:p>
        </p:txBody>
      </p:sp>
      <p:grpSp>
        <p:nvGrpSpPr>
          <p:cNvPr id="11" name="Group 10"/>
          <p:cNvGrpSpPr/>
          <p:nvPr/>
        </p:nvGrpSpPr>
        <p:grpSpPr>
          <a:xfrm>
            <a:off x="981076" y="1057275"/>
            <a:ext cx="7357365" cy="5577840"/>
            <a:chOff x="981076" y="1057275"/>
            <a:chExt cx="7357365" cy="5577840"/>
          </a:xfrm>
        </p:grpSpPr>
        <p:grpSp>
          <p:nvGrpSpPr>
            <p:cNvPr id="7" name="Group 6"/>
            <p:cNvGrpSpPr/>
            <p:nvPr/>
          </p:nvGrpSpPr>
          <p:grpSpPr>
            <a:xfrm>
              <a:off x="981076" y="1057275"/>
              <a:ext cx="7357365" cy="5577840"/>
              <a:chOff x="981076" y="1057275"/>
              <a:chExt cx="7357365" cy="5577840"/>
            </a:xfrm>
          </p:grpSpPr>
          <p:pic>
            <p:nvPicPr>
              <p:cNvPr id="10" name="Picture 9" descr="Tab-Tutoring Why did you do th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76" y="1057275"/>
                <a:ext cx="7357365" cy="5577840"/>
              </a:xfrm>
              <a:prstGeom prst="rect">
                <a:avLst/>
              </a:prstGeom>
            </p:spPr>
          </p:pic>
          <p:pic>
            <p:nvPicPr>
              <p:cNvPr id="4" name="Picture 3"/>
              <p:cNvPicPr>
                <a:picLocks noChangeAspect="1"/>
              </p:cNvPicPr>
              <p:nvPr/>
            </p:nvPicPr>
            <p:blipFill>
              <a:blip r:embed="rId4"/>
              <a:stretch>
                <a:fillRect/>
              </a:stretch>
            </p:blipFill>
            <p:spPr>
              <a:xfrm>
                <a:off x="2487333" y="4648240"/>
                <a:ext cx="2694267" cy="441026"/>
              </a:xfrm>
              <a:prstGeom prst="rect">
                <a:avLst/>
              </a:prstGeom>
            </p:spPr>
          </p:pic>
          <p:sp>
            <p:nvSpPr>
              <p:cNvPr id="5" name="Rectangle 4"/>
              <p:cNvSpPr/>
              <p:nvPr/>
            </p:nvSpPr>
            <p:spPr>
              <a:xfrm>
                <a:off x="2487333" y="5098605"/>
                <a:ext cx="2694267" cy="653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01012C"/>
                  </a:solidFill>
                  <a:latin typeface="Calibri"/>
                </a:endParaRPr>
              </a:p>
            </p:txBody>
          </p:sp>
        </p:grpSp>
        <p:sp>
          <p:nvSpPr>
            <p:cNvPr id="3" name="TextBox 2"/>
            <p:cNvSpPr txBox="1"/>
            <p:nvPr/>
          </p:nvSpPr>
          <p:spPr>
            <a:xfrm>
              <a:off x="1332200" y="2690327"/>
              <a:ext cx="525479" cy="230832"/>
            </a:xfrm>
            <a:prstGeom prst="rect">
              <a:avLst/>
            </a:prstGeom>
            <a:noFill/>
          </p:spPr>
          <p:txBody>
            <a:bodyPr wrap="none" rtlCol="0">
              <a:spAutoFit/>
            </a:bodyPr>
            <a:lstStyle/>
            <a:p>
              <a:pPr defTabSz="457200" eaLnBrk="1" fontAlgn="auto" hangingPunct="1">
                <a:spcBef>
                  <a:spcPts val="0"/>
                </a:spcBef>
                <a:spcAft>
                  <a:spcPts val="0"/>
                </a:spcAft>
              </a:pPr>
              <a:r>
                <a:rPr lang="en-US" sz="900" dirty="0" smtClean="0">
                  <a:solidFill>
                    <a:srgbClr val="01012C"/>
                  </a:solidFill>
                  <a:latin typeface="Times New Roman"/>
                  <a:cs typeface="Times New Roman"/>
                </a:rPr>
                <a:t>x+12/7</a:t>
              </a:r>
              <a:endParaRPr lang="en-US" sz="900" dirty="0">
                <a:solidFill>
                  <a:srgbClr val="01012C"/>
                </a:solidFill>
                <a:latin typeface="Times New Roman"/>
                <a:cs typeface="Times New Roman"/>
              </a:endParaRPr>
            </a:p>
          </p:txBody>
        </p:sp>
      </p:grpSp>
      <p:sp>
        <p:nvSpPr>
          <p:cNvPr id="12" name="Slide Number Placeholder 11"/>
          <p:cNvSpPr>
            <a:spLocks noGrp="1"/>
          </p:cNvSpPr>
          <p:nvPr>
            <p:ph type="sldNum" sz="quarter" idx="12"/>
          </p:nvPr>
        </p:nvSpPr>
        <p:spPr/>
        <p:txBody>
          <a:bodyPr/>
          <a:lstStyle/>
          <a:p>
            <a:fld id="{7A7511FF-A8CC-6547-8153-FAEEA4ECA931}"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
        <p:nvSpPr>
          <p:cNvPr id="13" name="Text Box 11"/>
          <p:cNvSpPr txBox="1">
            <a:spLocks noChangeArrowheads="1"/>
          </p:cNvSpPr>
          <p:nvPr/>
        </p:nvSpPr>
        <p:spPr bwMode="auto">
          <a:xfrm>
            <a:off x="1062789" y="6529834"/>
            <a:ext cx="7141559" cy="261610"/>
          </a:xfrm>
          <a:prstGeom prst="rect">
            <a:avLst/>
          </a:prstGeom>
          <a:solidFill>
            <a:srgbClr val="FFFF00"/>
          </a:solidFill>
          <a:ln w="12700">
            <a:noFill/>
            <a:miter lim="800000"/>
            <a:headEnd/>
            <a:tailEnd/>
          </a:ln>
        </p:spPr>
        <p:txBody>
          <a:bodyPr wrap="square">
            <a:prstTxWarp prst="textNoShape">
              <a:avLst/>
            </a:prstTxWarp>
            <a:spAutoFit/>
          </a:bodyPr>
          <a:lstStyle/>
          <a:p>
            <a:r>
              <a:rPr lang="en-US" sz="1100" dirty="0" smtClean="0">
                <a:solidFill>
                  <a:srgbClr val="01012C"/>
                </a:solidFill>
              </a:rPr>
              <a:t>Matsuda et al. </a:t>
            </a:r>
            <a:r>
              <a:rPr lang="en-US" sz="1100" dirty="0">
                <a:solidFill>
                  <a:srgbClr val="01012C"/>
                </a:solidFill>
              </a:rPr>
              <a:t>(2011). Learning </a:t>
            </a:r>
            <a:r>
              <a:rPr lang="en-US" sz="1100" dirty="0" smtClean="0">
                <a:solidFill>
                  <a:srgbClr val="01012C"/>
                </a:solidFill>
              </a:rPr>
              <a:t>by Teaching </a:t>
            </a:r>
            <a:r>
              <a:rPr lang="en-US" sz="1100" dirty="0" err="1" smtClean="0">
                <a:solidFill>
                  <a:srgbClr val="01012C"/>
                </a:solidFill>
              </a:rPr>
              <a:t>SimStudent</a:t>
            </a:r>
            <a:r>
              <a:rPr lang="en-US" sz="1100" dirty="0" smtClean="0">
                <a:solidFill>
                  <a:srgbClr val="01012C"/>
                </a:solidFill>
              </a:rPr>
              <a:t>. </a:t>
            </a:r>
            <a:r>
              <a:rPr lang="en-US" sz="1100" i="1" dirty="0" smtClean="0">
                <a:solidFill>
                  <a:srgbClr val="01012C"/>
                </a:solidFill>
              </a:rPr>
              <a:t>Proceedings of </a:t>
            </a:r>
            <a:r>
              <a:rPr lang="en-US" sz="1100" i="1" dirty="0">
                <a:solidFill>
                  <a:srgbClr val="01012C"/>
                </a:solidFill>
              </a:rPr>
              <a:t>A</a:t>
            </a:r>
            <a:r>
              <a:rPr lang="en-US" sz="1100" i="1" dirty="0" smtClean="0">
                <a:solidFill>
                  <a:srgbClr val="01012C"/>
                </a:solidFill>
              </a:rPr>
              <a:t>rtificial </a:t>
            </a:r>
            <a:r>
              <a:rPr lang="en-US" sz="1100" i="1" dirty="0">
                <a:solidFill>
                  <a:srgbClr val="01012C"/>
                </a:solidFill>
              </a:rPr>
              <a:t>I</a:t>
            </a:r>
            <a:r>
              <a:rPr lang="en-US" sz="1100" i="1" dirty="0" smtClean="0">
                <a:solidFill>
                  <a:srgbClr val="01012C"/>
                </a:solidFill>
              </a:rPr>
              <a:t>ntelligence </a:t>
            </a:r>
            <a:r>
              <a:rPr lang="en-US" sz="1100" i="1" dirty="0">
                <a:solidFill>
                  <a:srgbClr val="01012C"/>
                </a:solidFill>
              </a:rPr>
              <a:t>in </a:t>
            </a:r>
            <a:r>
              <a:rPr lang="en-US" sz="1100" i="1" dirty="0" smtClean="0">
                <a:solidFill>
                  <a:srgbClr val="01012C"/>
                </a:solidFill>
              </a:rPr>
              <a:t>Education</a:t>
            </a:r>
            <a:r>
              <a:rPr lang="en-US" sz="1100" dirty="0">
                <a:solidFill>
                  <a:srgbClr val="01012C"/>
                </a:solidFill>
              </a:rPr>
              <a:t>.</a:t>
            </a:r>
            <a:r>
              <a:rPr lang="en-US" sz="1100" dirty="0" smtClean="0">
                <a:solidFill>
                  <a:srgbClr val="01012C"/>
                </a:solidFill>
              </a:rPr>
              <a:t> </a:t>
            </a:r>
            <a:endParaRPr lang="en-US" sz="1100" dirty="0">
              <a:solidFill>
                <a:srgbClr val="01012C"/>
              </a:solidFill>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059772307"/>
      </p:ext>
    </p:extLst>
  </p:cSld>
  <p:clrMapOvr>
    <a:masterClrMapping/>
  </p:clrMapOvr>
  <mc:AlternateContent xmlns:mc="http://schemas.openxmlformats.org/markup-compatibility/2006">
    <mc:Choice xmlns:p14="http://schemas.microsoft.com/office/powerpoint/2010/main" Requires="p14">
      <p:transition spd="slow" p14:dur="2000" advTm="33752"/>
    </mc:Choice>
    <mc:Fallback>
      <p:transition xmlns:p14="http://schemas.microsoft.com/office/powerpoint/2010/main" spd="slow" advTm="33752"/>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0413-085229.NE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93" y="918754"/>
            <a:ext cx="8600414" cy="5757302"/>
          </a:xfrm>
          <a:prstGeom prst="rect">
            <a:avLst/>
          </a:prstGeom>
          <a:ln>
            <a:noFill/>
          </a:ln>
          <a:effectLst/>
        </p:spPr>
      </p:pic>
      <p:sp>
        <p:nvSpPr>
          <p:cNvPr id="7" name="Title 6"/>
          <p:cNvSpPr>
            <a:spLocks noGrp="1"/>
          </p:cNvSpPr>
          <p:nvPr>
            <p:ph type="title"/>
          </p:nvPr>
        </p:nvSpPr>
        <p:spPr>
          <a:xfrm>
            <a:off x="0" y="42366"/>
            <a:ext cx="9144000" cy="1273983"/>
          </a:xfrm>
          <a:solidFill>
            <a:schemeClr val="bg1">
              <a:alpha val="35000"/>
            </a:schemeClr>
          </a:solidFill>
          <a:effectLst>
            <a:glow rad="88900">
              <a:schemeClr val="bg1">
                <a:alpha val="56000"/>
              </a:schemeClr>
            </a:glow>
          </a:effectLst>
        </p:spPr>
        <p:txBody>
          <a:bodyPr/>
          <a:lstStyle/>
          <a:p>
            <a:r>
              <a:rPr kumimoji="1" lang="en-US" altLang="ja-JP" dirty="0" smtClean="0"/>
              <a:t>Students Teaching Machines </a:t>
            </a:r>
            <a:r>
              <a:rPr kumimoji="1" lang="mr-IN" altLang="ja-JP" dirty="0" smtClean="0"/>
              <a:t>…</a:t>
            </a:r>
            <a:endParaRPr kumimoji="1" lang="ja-JP" altLang="en-US" dirty="0"/>
          </a:p>
        </p:txBody>
      </p:sp>
      <p:sp>
        <p:nvSpPr>
          <p:cNvPr id="4" name="Slide Number Placeholder 3"/>
          <p:cNvSpPr>
            <a:spLocks noGrp="1"/>
          </p:cNvSpPr>
          <p:nvPr>
            <p:ph type="sldNum" sz="quarter" idx="12"/>
          </p:nvPr>
        </p:nvSpPr>
        <p:spPr/>
        <p:txBody>
          <a:bodyPr/>
          <a:lstStyle/>
          <a:p>
            <a:fld id="{7A7511FF-A8CC-6547-8153-FAEEA4ECA931}"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
        <p:nvSpPr>
          <p:cNvPr id="9" name="Text Box 11"/>
          <p:cNvSpPr txBox="1">
            <a:spLocks noChangeArrowheads="1"/>
          </p:cNvSpPr>
          <p:nvPr/>
        </p:nvSpPr>
        <p:spPr bwMode="auto">
          <a:xfrm>
            <a:off x="1062789" y="6529834"/>
            <a:ext cx="7141559" cy="261610"/>
          </a:xfrm>
          <a:prstGeom prst="rect">
            <a:avLst/>
          </a:prstGeom>
          <a:solidFill>
            <a:srgbClr val="FFFF00"/>
          </a:solidFill>
          <a:ln w="12700">
            <a:noFill/>
            <a:miter lim="800000"/>
            <a:headEnd/>
            <a:tailEnd/>
          </a:ln>
        </p:spPr>
        <p:txBody>
          <a:bodyPr wrap="square">
            <a:prstTxWarp prst="textNoShape">
              <a:avLst/>
            </a:prstTxWarp>
            <a:spAutoFit/>
          </a:bodyPr>
          <a:lstStyle/>
          <a:p>
            <a:r>
              <a:rPr lang="en-US" sz="1100" dirty="0" smtClean="0">
                <a:solidFill>
                  <a:srgbClr val="01012C"/>
                </a:solidFill>
              </a:rPr>
              <a:t>Matsuda et al. </a:t>
            </a:r>
            <a:r>
              <a:rPr lang="en-US" sz="1100" dirty="0">
                <a:solidFill>
                  <a:srgbClr val="01012C"/>
                </a:solidFill>
              </a:rPr>
              <a:t>(2011). Learning </a:t>
            </a:r>
            <a:r>
              <a:rPr lang="en-US" sz="1100" dirty="0" smtClean="0">
                <a:solidFill>
                  <a:srgbClr val="01012C"/>
                </a:solidFill>
              </a:rPr>
              <a:t>by Teaching </a:t>
            </a:r>
            <a:r>
              <a:rPr lang="en-US" sz="1100" dirty="0" err="1" smtClean="0">
                <a:solidFill>
                  <a:srgbClr val="01012C"/>
                </a:solidFill>
              </a:rPr>
              <a:t>SimStudent</a:t>
            </a:r>
            <a:r>
              <a:rPr lang="en-US" sz="1100" dirty="0" smtClean="0">
                <a:solidFill>
                  <a:srgbClr val="01012C"/>
                </a:solidFill>
              </a:rPr>
              <a:t>. </a:t>
            </a:r>
            <a:r>
              <a:rPr lang="en-US" sz="1100" i="1" dirty="0" smtClean="0">
                <a:solidFill>
                  <a:srgbClr val="01012C"/>
                </a:solidFill>
              </a:rPr>
              <a:t>Proceedings of </a:t>
            </a:r>
            <a:r>
              <a:rPr lang="en-US" sz="1100" i="1" dirty="0">
                <a:solidFill>
                  <a:srgbClr val="01012C"/>
                </a:solidFill>
              </a:rPr>
              <a:t>A</a:t>
            </a:r>
            <a:r>
              <a:rPr lang="en-US" sz="1100" i="1" dirty="0" smtClean="0">
                <a:solidFill>
                  <a:srgbClr val="01012C"/>
                </a:solidFill>
              </a:rPr>
              <a:t>rtificial </a:t>
            </a:r>
            <a:r>
              <a:rPr lang="en-US" sz="1100" i="1" dirty="0">
                <a:solidFill>
                  <a:srgbClr val="01012C"/>
                </a:solidFill>
              </a:rPr>
              <a:t>I</a:t>
            </a:r>
            <a:r>
              <a:rPr lang="en-US" sz="1100" i="1" dirty="0" smtClean="0">
                <a:solidFill>
                  <a:srgbClr val="01012C"/>
                </a:solidFill>
              </a:rPr>
              <a:t>ntelligence </a:t>
            </a:r>
            <a:r>
              <a:rPr lang="en-US" sz="1100" i="1" dirty="0">
                <a:solidFill>
                  <a:srgbClr val="01012C"/>
                </a:solidFill>
              </a:rPr>
              <a:t>in </a:t>
            </a:r>
            <a:r>
              <a:rPr lang="en-US" sz="1100" i="1" dirty="0" smtClean="0">
                <a:solidFill>
                  <a:srgbClr val="01012C"/>
                </a:solidFill>
              </a:rPr>
              <a:t>Education</a:t>
            </a:r>
            <a:r>
              <a:rPr lang="en-US" sz="1100" dirty="0">
                <a:solidFill>
                  <a:srgbClr val="01012C"/>
                </a:solidFill>
              </a:rPr>
              <a:t>.</a:t>
            </a:r>
            <a:r>
              <a:rPr lang="en-US" sz="1100" dirty="0" smtClean="0">
                <a:solidFill>
                  <a:srgbClr val="01012C"/>
                </a:solidFill>
              </a:rPr>
              <a:t> </a:t>
            </a:r>
            <a:endParaRPr lang="en-US" sz="1100" dirty="0">
              <a:solidFill>
                <a:srgbClr val="01012C"/>
              </a:solidFill>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949787147"/>
      </p:ext>
    </p:extLst>
  </p:cSld>
  <p:clrMapOvr>
    <a:masterClrMapping/>
  </p:clrMapOvr>
  <mc:AlternateContent xmlns:mc="http://schemas.openxmlformats.org/markup-compatibility/2006">
    <mc:Choice xmlns:p14="http://schemas.microsoft.com/office/powerpoint/2010/main" Requires="p14">
      <p:transition spd="slow" p14:dur="800" advTm="3332">
        <p:wheel spokes="1"/>
      </p:transition>
    </mc:Choice>
    <mc:Fallback>
      <p:transition xmlns:p14="http://schemas.microsoft.com/office/powerpoint/2010/main" spd="slow" advTm="3332">
        <p:wheel spokes="1"/>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SimStudent takes Quiz</a:t>
            </a:r>
            <a:endParaRPr lang="en-US" dirty="0"/>
          </a:p>
        </p:txBody>
      </p:sp>
      <p:grpSp>
        <p:nvGrpSpPr>
          <p:cNvPr id="9" name="Group 8"/>
          <p:cNvGrpSpPr/>
          <p:nvPr/>
        </p:nvGrpSpPr>
        <p:grpSpPr>
          <a:xfrm>
            <a:off x="950063" y="1077984"/>
            <a:ext cx="7357365" cy="5577840"/>
            <a:chOff x="258162" y="1077984"/>
            <a:chExt cx="7357365" cy="5577840"/>
          </a:xfrm>
        </p:grpSpPr>
        <p:pic>
          <p:nvPicPr>
            <p:cNvPr id="6" name="Picture 5" descr="Tab-Qui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62" y="1077984"/>
              <a:ext cx="7357365" cy="5577840"/>
            </a:xfrm>
            <a:prstGeom prst="rect">
              <a:avLst/>
            </a:prstGeom>
          </p:spPr>
        </p:pic>
        <p:sp>
          <p:nvSpPr>
            <p:cNvPr id="8" name="Rectangle 7"/>
            <p:cNvSpPr/>
            <p:nvPr/>
          </p:nvSpPr>
          <p:spPr>
            <a:xfrm>
              <a:off x="4900179" y="4283732"/>
              <a:ext cx="2397960" cy="341183"/>
            </a:xfrm>
            <a:prstGeom prst="rect">
              <a:avLst/>
            </a:prstGeom>
            <a:solidFill>
              <a:srgbClr val="6999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7" name="Slide Number Placeholder 6"/>
          <p:cNvSpPr>
            <a:spLocks noGrp="1"/>
          </p:cNvSpPr>
          <p:nvPr>
            <p:ph type="sldNum" sz="quarter" idx="12"/>
          </p:nvPr>
        </p:nvSpPr>
        <p:spPr/>
        <p:txBody>
          <a:bodyPr/>
          <a:lstStyle/>
          <a:p>
            <a:fld id="{7A7511FF-A8CC-6547-8153-FAEEA4ECA931}"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spTree>
    <p:extLst>
      <p:ext uri="{BB962C8B-B14F-4D97-AF65-F5344CB8AC3E}">
        <p14:creationId xmlns:p14="http://schemas.microsoft.com/office/powerpoint/2010/main" val="740392187"/>
      </p:ext>
    </p:extLst>
  </p:cSld>
  <p:clrMapOvr>
    <a:masterClrMapping/>
  </p:clrMapOvr>
  <mc:AlternateContent xmlns:mc="http://schemas.openxmlformats.org/markup-compatibility/2006">
    <mc:Choice xmlns:p14="http://schemas.microsoft.com/office/powerpoint/2010/main" Requires="p14">
      <p:transition spd="slow" p14:dur="2000" advTm="17777"/>
    </mc:Choice>
    <mc:Fallback>
      <p:transition xmlns:p14="http://schemas.microsoft.com/office/powerpoint/2010/main" spd="slow" advTm="17777"/>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SimStudent Soliciting Explanation</a:t>
            </a:r>
            <a:endParaRPr lang="en-US" dirty="0"/>
          </a:p>
        </p:txBody>
      </p:sp>
      <p:pic>
        <p:nvPicPr>
          <p:cNvPr id="7" name="Picture 6" descr="Tab-Tutoring Why am I wrong.png"/>
          <p:cNvPicPr>
            <a:picLocks noChangeAspect="1"/>
          </p:cNvPicPr>
          <p:nvPr/>
        </p:nvPicPr>
        <p:blipFill rotWithShape="1">
          <a:blip r:embed="rId2">
            <a:extLst>
              <a:ext uri="{28A0092B-C50C-407E-A947-70E740481C1C}">
                <a14:useLocalDpi xmlns:a14="http://schemas.microsoft.com/office/drawing/2010/main" val="0"/>
              </a:ext>
            </a:extLst>
          </a:blip>
          <a:srcRect l="9739" t="62640" r="39405" b="5615"/>
          <a:stretch/>
        </p:blipFill>
        <p:spPr>
          <a:xfrm>
            <a:off x="63695" y="2282987"/>
            <a:ext cx="8972846" cy="4246258"/>
          </a:xfrm>
          <a:prstGeom prst="rect">
            <a:avLst/>
          </a:prstGeom>
        </p:spPr>
      </p:pic>
      <p:sp>
        <p:nvSpPr>
          <p:cNvPr id="6" name="Slide Number Placeholder 5"/>
          <p:cNvSpPr>
            <a:spLocks noGrp="1"/>
          </p:cNvSpPr>
          <p:nvPr>
            <p:ph type="sldNum" sz="quarter" idx="12"/>
          </p:nvPr>
        </p:nvSpPr>
        <p:spPr/>
        <p:txBody>
          <a:bodyPr/>
          <a:lstStyle/>
          <a:p>
            <a:fld id="{7A7511FF-A8CC-6547-8153-FAEEA4ECA931}"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
        <p:nvSpPr>
          <p:cNvPr id="5" name="TextBox 4"/>
          <p:cNvSpPr txBox="1"/>
          <p:nvPr/>
        </p:nvSpPr>
        <p:spPr>
          <a:xfrm>
            <a:off x="1960194" y="2514420"/>
            <a:ext cx="6531429" cy="2677656"/>
          </a:xfrm>
          <a:prstGeom prst="rect">
            <a:avLst/>
          </a:prstGeom>
          <a:solidFill>
            <a:schemeClr val="bg1"/>
          </a:solidFill>
        </p:spPr>
        <p:txBody>
          <a:bodyPr wrap="square" rtlCol="0">
            <a:spAutoFit/>
          </a:bodyPr>
          <a:lstStyle/>
          <a:p>
            <a:pPr marL="625475" indent="-625475" defTabSz="457200" eaLnBrk="1" fontAlgn="auto" hangingPunct="1">
              <a:spcBef>
                <a:spcPts val="0"/>
              </a:spcBef>
              <a:spcAft>
                <a:spcPts val="0"/>
              </a:spcAft>
              <a:tabLst>
                <a:tab pos="625475" algn="l"/>
              </a:tabLst>
            </a:pPr>
            <a:r>
              <a:rPr lang="en-US" altLang="ja-JP" sz="2400" dirty="0" smtClean="0">
                <a:solidFill>
                  <a:prstClr val="black"/>
                </a:solidFill>
                <a:latin typeface="Times New Roman"/>
                <a:ea typeface="ＭＳ Ｐゴシック"/>
                <a:cs typeface="Times New Roman"/>
              </a:rPr>
              <a:t>Fred: I </a:t>
            </a:r>
            <a:r>
              <a:rPr lang="en-US" altLang="ja-JP" sz="2400" dirty="0">
                <a:solidFill>
                  <a:prstClr val="black"/>
                </a:solidFill>
                <a:latin typeface="Times New Roman"/>
                <a:ea typeface="ＭＳ Ｐゴシック"/>
                <a:cs typeface="Times New Roman"/>
              </a:rPr>
              <a:t>think the problem is solved. Do you agree?</a:t>
            </a:r>
          </a:p>
          <a:p>
            <a:pPr marL="625475" indent="-625475" defTabSz="457200" eaLnBrk="1" fontAlgn="auto" hangingPunct="1">
              <a:spcBef>
                <a:spcPts val="0"/>
              </a:spcBef>
              <a:spcAft>
                <a:spcPts val="0"/>
              </a:spcAft>
              <a:tabLst>
                <a:tab pos="625475" algn="l"/>
              </a:tabLst>
            </a:pPr>
            <a:r>
              <a:rPr lang="en-US" altLang="ja-JP" sz="2400" dirty="0" smtClean="0">
                <a:solidFill>
                  <a:prstClr val="black"/>
                </a:solidFill>
                <a:latin typeface="Times New Roman"/>
                <a:ea typeface="ＭＳ Ｐゴシック"/>
                <a:cs typeface="Times New Roman"/>
              </a:rPr>
              <a:t>You:  No</a:t>
            </a:r>
            <a:endParaRPr lang="en-US" altLang="ja-JP" sz="2400" dirty="0">
              <a:solidFill>
                <a:prstClr val="black"/>
              </a:solidFill>
              <a:latin typeface="Times New Roman"/>
              <a:ea typeface="ＭＳ Ｐゴシック"/>
              <a:cs typeface="Times New Roman"/>
            </a:endParaRPr>
          </a:p>
          <a:p>
            <a:pPr marL="625475" indent="-625475" defTabSz="457200" eaLnBrk="1" fontAlgn="auto" hangingPunct="1">
              <a:spcBef>
                <a:spcPts val="0"/>
              </a:spcBef>
              <a:spcAft>
                <a:spcPts val="0"/>
              </a:spcAft>
              <a:tabLst>
                <a:tab pos="625475" algn="l"/>
              </a:tabLst>
            </a:pPr>
            <a:r>
              <a:rPr lang="en-US" altLang="ja-JP" sz="2400" dirty="0" smtClean="0">
                <a:solidFill>
                  <a:prstClr val="black"/>
                </a:solidFill>
                <a:latin typeface="Times New Roman"/>
                <a:ea typeface="ＭＳ Ｐゴシック"/>
                <a:cs typeface="Times New Roman"/>
              </a:rPr>
              <a:t>Fred: But </a:t>
            </a:r>
            <a:r>
              <a:rPr lang="en-US" altLang="ja-JP" sz="2400" dirty="0">
                <a:solidFill>
                  <a:prstClr val="black"/>
                </a:solidFill>
                <a:latin typeface="Times New Roman"/>
                <a:ea typeface="ＭＳ Ｐゴシック"/>
                <a:cs typeface="Times New Roman"/>
              </a:rPr>
              <a:t>before I said the problem was solved for "x=8".  To me, "-2/3=-x" looks the same.  Why is the problem not solved yet</a:t>
            </a:r>
            <a:r>
              <a:rPr lang="en-US" altLang="ja-JP" sz="2400" dirty="0" smtClean="0">
                <a:solidFill>
                  <a:prstClr val="black"/>
                </a:solidFill>
                <a:latin typeface="Times New Roman"/>
                <a:ea typeface="ＭＳ Ｐゴシック"/>
                <a:cs typeface="Times New Roman"/>
              </a:rPr>
              <a:t>?</a:t>
            </a:r>
          </a:p>
          <a:p>
            <a:pPr marL="625475" indent="-625475" defTabSz="457200" eaLnBrk="1" fontAlgn="auto" hangingPunct="1">
              <a:spcBef>
                <a:spcPts val="0"/>
              </a:spcBef>
              <a:spcAft>
                <a:spcPts val="0"/>
              </a:spcAft>
              <a:tabLst>
                <a:tab pos="625475" algn="l"/>
              </a:tabLst>
            </a:pPr>
            <a:endParaRPr lang="en-US" altLang="ja-JP" sz="2400" dirty="0">
              <a:solidFill>
                <a:prstClr val="black"/>
              </a:solidFill>
              <a:latin typeface="Times New Roman"/>
              <a:ea typeface="ＭＳ Ｐゴシック"/>
              <a:cs typeface="Times New Roman"/>
            </a:endParaRPr>
          </a:p>
          <a:p>
            <a:pPr marL="625475" indent="-625475" defTabSz="457200" eaLnBrk="1" fontAlgn="auto" hangingPunct="1">
              <a:spcBef>
                <a:spcPts val="0"/>
              </a:spcBef>
              <a:spcAft>
                <a:spcPts val="0"/>
              </a:spcAft>
              <a:tabLst>
                <a:tab pos="625475" algn="l"/>
              </a:tabLst>
            </a:pPr>
            <a:endParaRPr lang="en-US" altLang="ja-JP" sz="2400" dirty="0">
              <a:solidFill>
                <a:prstClr val="black"/>
              </a:solidFill>
              <a:latin typeface="Times New Roman"/>
              <a:ea typeface="ＭＳ Ｐゴシック"/>
              <a:cs typeface="Times New Roman"/>
            </a:endParaRPr>
          </a:p>
        </p:txBody>
      </p:sp>
      <p:grpSp>
        <p:nvGrpSpPr>
          <p:cNvPr id="9" name="Group 8"/>
          <p:cNvGrpSpPr/>
          <p:nvPr/>
        </p:nvGrpSpPr>
        <p:grpSpPr>
          <a:xfrm>
            <a:off x="63695" y="1179239"/>
            <a:ext cx="3329427" cy="1073933"/>
            <a:chOff x="896424" y="2459630"/>
            <a:chExt cx="3329427" cy="1073933"/>
          </a:xfrm>
        </p:grpSpPr>
        <p:pic>
          <p:nvPicPr>
            <p:cNvPr id="10" name="Picture 9" descr="Screen Shot 2014-04-25 at 6.16.43 PM.png"/>
            <p:cNvPicPr>
              <a:picLocks noChangeAspect="1"/>
            </p:cNvPicPr>
            <p:nvPr/>
          </p:nvPicPr>
          <p:blipFill rotWithShape="1">
            <a:blip r:embed="rId3">
              <a:extLst>
                <a:ext uri="{28A0092B-C50C-407E-A947-70E740481C1C}">
                  <a14:useLocalDpi xmlns:a14="http://schemas.microsoft.com/office/drawing/2010/main" val="0"/>
                </a:ext>
              </a:extLst>
            </a:blip>
            <a:srcRect t="20414" b="25900"/>
            <a:stretch/>
          </p:blipFill>
          <p:spPr>
            <a:xfrm>
              <a:off x="896424" y="2459630"/>
              <a:ext cx="3329427" cy="1073933"/>
            </a:xfrm>
            <a:prstGeom prst="rect">
              <a:avLst/>
            </a:prstGeom>
          </p:spPr>
        </p:pic>
        <p:sp>
          <p:nvSpPr>
            <p:cNvPr id="11" name="TextBox 10"/>
            <p:cNvSpPr txBox="1"/>
            <p:nvPr/>
          </p:nvSpPr>
          <p:spPr>
            <a:xfrm>
              <a:off x="1242787" y="2587956"/>
              <a:ext cx="952499"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Times New Roman"/>
                  <a:cs typeface="Times New Roman"/>
                </a:rPr>
                <a:t>4/3</a:t>
              </a:r>
              <a:endParaRPr lang="en-US" sz="1800" dirty="0">
                <a:solidFill>
                  <a:prstClr val="black"/>
                </a:solidFill>
                <a:latin typeface="Times New Roman"/>
                <a:cs typeface="Times New Roman"/>
              </a:endParaRPr>
            </a:p>
          </p:txBody>
        </p:sp>
        <p:sp>
          <p:nvSpPr>
            <p:cNvPr id="12" name="TextBox 11"/>
            <p:cNvSpPr txBox="1"/>
            <p:nvPr/>
          </p:nvSpPr>
          <p:spPr>
            <a:xfrm>
              <a:off x="2911930" y="2587956"/>
              <a:ext cx="952499"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Times New Roman"/>
                  <a:cs typeface="Times New Roman"/>
                </a:rPr>
                <a:t>–</a:t>
              </a:r>
              <a:r>
                <a:rPr lang="en-US" sz="1800" i="1" dirty="0" smtClean="0">
                  <a:solidFill>
                    <a:prstClr val="black"/>
                  </a:solidFill>
                  <a:latin typeface="Times New Roman"/>
                  <a:cs typeface="Times New Roman"/>
                </a:rPr>
                <a:t>x</a:t>
              </a:r>
              <a:r>
                <a:rPr lang="en-US" sz="1800" dirty="0" smtClean="0">
                  <a:solidFill>
                    <a:prstClr val="black"/>
                  </a:solidFill>
                  <a:latin typeface="Times New Roman"/>
                  <a:cs typeface="Times New Roman"/>
                </a:rPr>
                <a:t> + 2</a:t>
              </a:r>
              <a:endParaRPr lang="en-US" sz="1800" i="1" dirty="0">
                <a:solidFill>
                  <a:prstClr val="black"/>
                </a:solidFill>
                <a:latin typeface="Times New Roman"/>
                <a:cs typeface="Times New Roman"/>
              </a:endParaRPr>
            </a:p>
          </p:txBody>
        </p:sp>
        <p:sp>
          <p:nvSpPr>
            <p:cNvPr id="13" name="TextBox 12"/>
            <p:cNvSpPr txBox="1"/>
            <p:nvPr/>
          </p:nvSpPr>
          <p:spPr>
            <a:xfrm>
              <a:off x="1242787" y="3029859"/>
              <a:ext cx="952499"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Times New Roman"/>
                  <a:cs typeface="Times New Roman"/>
                </a:rPr>
                <a:t>–2/3</a:t>
              </a:r>
              <a:endParaRPr lang="en-US" sz="1800" dirty="0">
                <a:solidFill>
                  <a:prstClr val="black"/>
                </a:solidFill>
                <a:latin typeface="Times New Roman"/>
                <a:cs typeface="Times New Roman"/>
              </a:endParaRPr>
            </a:p>
          </p:txBody>
        </p:sp>
        <p:sp>
          <p:nvSpPr>
            <p:cNvPr id="14" name="TextBox 13"/>
            <p:cNvSpPr txBox="1"/>
            <p:nvPr/>
          </p:nvSpPr>
          <p:spPr>
            <a:xfrm>
              <a:off x="2911930" y="3029859"/>
              <a:ext cx="952499"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Times New Roman"/>
                  <a:cs typeface="Times New Roman"/>
                </a:rPr>
                <a:t>–</a:t>
              </a:r>
              <a:r>
                <a:rPr lang="en-US" sz="1800" i="1" dirty="0" smtClean="0">
                  <a:solidFill>
                    <a:prstClr val="black"/>
                  </a:solidFill>
                  <a:latin typeface="Times New Roman"/>
                  <a:cs typeface="Times New Roman"/>
                </a:rPr>
                <a:t>x</a:t>
              </a:r>
              <a:endParaRPr lang="en-US" sz="1800" i="1" dirty="0">
                <a:solidFill>
                  <a:prstClr val="black"/>
                </a:solidFill>
                <a:latin typeface="Times New Roman"/>
                <a:cs typeface="Times New Roman"/>
              </a:endParaRPr>
            </a:p>
          </p:txBody>
        </p:sp>
      </p:grpSp>
      <p:sp>
        <p:nvSpPr>
          <p:cNvPr id="15" name="TextBox 14"/>
          <p:cNvSpPr txBox="1"/>
          <p:nvPr/>
        </p:nvSpPr>
        <p:spPr>
          <a:xfrm>
            <a:off x="1928547" y="5952472"/>
            <a:ext cx="4580100" cy="338554"/>
          </a:xfrm>
          <a:prstGeom prst="rect">
            <a:avLst/>
          </a:prstGeom>
          <a:solidFill>
            <a:schemeClr val="bg1"/>
          </a:solidFill>
        </p:spPr>
        <p:txBody>
          <a:bodyPr wrap="none" rtlCol="0">
            <a:spAutoFit/>
          </a:bodyPr>
          <a:lstStyle/>
          <a:p>
            <a:pPr defTabSz="457200" eaLnBrk="1" fontAlgn="auto" hangingPunct="1">
              <a:spcBef>
                <a:spcPts val="0"/>
              </a:spcBef>
              <a:spcAft>
                <a:spcPts val="0"/>
              </a:spcAft>
            </a:pPr>
            <a:r>
              <a:rPr lang="en-US" sz="1600" dirty="0">
                <a:solidFill>
                  <a:prstClr val="black"/>
                </a:solidFill>
                <a:latin typeface="Calibri"/>
              </a:rPr>
              <a:t>you cannot have a negative variable as your </a:t>
            </a:r>
            <a:r>
              <a:rPr lang="en-US" sz="1600" dirty="0" smtClean="0">
                <a:solidFill>
                  <a:prstClr val="black"/>
                </a:solidFill>
                <a:latin typeface="Calibri"/>
              </a:rPr>
              <a:t>answer|</a:t>
            </a:r>
            <a:endParaRPr lang="en-US" sz="1600" dirty="0">
              <a:solidFill>
                <a:prstClr val="black"/>
              </a:solidFill>
              <a:latin typeface="Calibri"/>
            </a:endParaRPr>
          </a:p>
        </p:txBody>
      </p:sp>
    </p:spTree>
    <p:extLst>
      <p:ext uri="{BB962C8B-B14F-4D97-AF65-F5344CB8AC3E}">
        <p14:creationId xmlns:p14="http://schemas.microsoft.com/office/powerpoint/2010/main" val="3053013458"/>
      </p:ext>
    </p:extLst>
  </p:cSld>
  <p:clrMapOvr>
    <a:masterClrMapping/>
  </p:clrMapOvr>
  <mc:AlternateContent xmlns:mc="http://schemas.openxmlformats.org/markup-compatibility/2006">
    <mc:Choice xmlns:p14="http://schemas.microsoft.com/office/powerpoint/2010/main" Requires="p14">
      <p:transition spd="slow" p14:dur="2000" advTm="2902"/>
    </mc:Choice>
    <mc:Fallback>
      <p:transition xmlns:p14="http://schemas.microsoft.com/office/powerpoint/2010/main" spd="slow" advTm="2902"/>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model human learning in machines?</a:t>
            </a:r>
            <a:endParaRPr lang="en-US" dirty="0"/>
          </a:p>
        </p:txBody>
      </p:sp>
      <p:sp>
        <p:nvSpPr>
          <p:cNvPr id="3" name="Content Placeholder 2"/>
          <p:cNvSpPr>
            <a:spLocks noGrp="1"/>
          </p:cNvSpPr>
          <p:nvPr>
            <p:ph idx="1"/>
          </p:nvPr>
        </p:nvSpPr>
        <p:spPr/>
        <p:txBody>
          <a:bodyPr/>
          <a:lstStyle/>
          <a:p>
            <a:r>
              <a:rPr lang="en-US" dirty="0" smtClean="0"/>
              <a:t>Address “replication crisis”</a:t>
            </a:r>
            <a:r>
              <a:rPr lang="en-US" dirty="0"/>
              <a:t> </a:t>
            </a:r>
            <a:r>
              <a:rPr lang="en-US" dirty="0" smtClean="0"/>
              <a:t>with </a:t>
            </a:r>
            <a:r>
              <a:rPr lang="en-US" i="1" dirty="0" smtClean="0"/>
              <a:t>theoretical learning science</a:t>
            </a:r>
          </a:p>
          <a:p>
            <a:endParaRPr lang="en-US" i="1" dirty="0" smtClean="0"/>
          </a:p>
          <a:p>
            <a:endParaRPr lang="en-US" dirty="0" smtClean="0"/>
          </a:p>
          <a:p>
            <a:r>
              <a:rPr lang="en-US" dirty="0" smtClean="0"/>
              <a:t>Authoring intelligent tutors</a:t>
            </a:r>
          </a:p>
          <a:p>
            <a:pPr marL="0" indent="0">
              <a:buNone/>
            </a:pPr>
            <a:endParaRPr lang="en-US" dirty="0" smtClean="0"/>
          </a:p>
          <a:p>
            <a:r>
              <a:rPr lang="en-US" dirty="0" smtClean="0"/>
              <a:t>Teachable agents</a:t>
            </a:r>
          </a:p>
        </p:txBody>
      </p:sp>
      <p:sp>
        <p:nvSpPr>
          <p:cNvPr id="4" name="Text Box 11"/>
          <p:cNvSpPr txBox="1">
            <a:spLocks noChangeArrowheads="1"/>
          </p:cNvSpPr>
          <p:nvPr/>
        </p:nvSpPr>
        <p:spPr bwMode="auto">
          <a:xfrm>
            <a:off x="2562909" y="2885886"/>
            <a:ext cx="5543076" cy="461665"/>
          </a:xfrm>
          <a:prstGeom prst="rect">
            <a:avLst/>
          </a:prstGeom>
          <a:solidFill>
            <a:srgbClr val="FFFF00"/>
          </a:solidFill>
          <a:ln w="12700">
            <a:noFill/>
            <a:miter lim="800000"/>
            <a:headEnd/>
            <a:tailEnd/>
          </a:ln>
        </p:spPr>
        <p:txBody>
          <a:bodyPr wrap="square">
            <a:prstTxWarp prst="textNoShape">
              <a:avLst/>
            </a:prstTxWarp>
            <a:spAutoFit/>
          </a:bodyPr>
          <a:lstStyle/>
          <a:p>
            <a:pPr defTabSz="457200" eaLnBrk="1" hangingPunct="1">
              <a:spcBef>
                <a:spcPct val="50000"/>
              </a:spcBef>
            </a:pPr>
            <a:r>
              <a:rPr lang="en-US" sz="1200" dirty="0" smtClean="0">
                <a:solidFill>
                  <a:schemeClr val="bg1"/>
                </a:solidFill>
              </a:rPr>
              <a:t>Li, Matsuda, Cohen, &amp; Koedinger (2015). Integrating representation learning and skill learning in a human-like intelligent agent. </a:t>
            </a:r>
            <a:r>
              <a:rPr lang="en-US" sz="1200" i="1" dirty="0" smtClean="0">
                <a:solidFill>
                  <a:schemeClr val="bg1"/>
                </a:solidFill>
              </a:rPr>
              <a:t>Artificial Intelligence.</a:t>
            </a:r>
            <a:r>
              <a:rPr lang="en-US" sz="1200" dirty="0" smtClean="0">
                <a:solidFill>
                  <a:schemeClr val="bg1"/>
                </a:solidFill>
              </a:rPr>
              <a:t> </a:t>
            </a:r>
            <a:endParaRPr lang="en-US" sz="1200" dirty="0">
              <a:solidFill>
                <a:schemeClr val="bg1"/>
              </a:solidFill>
              <a:latin typeface="Times" pitchFamily="1" charset="0"/>
              <a:ea typeface="ＭＳ Ｐゴシック" pitchFamily="1" charset="-128"/>
              <a:cs typeface="ＭＳ Ｐゴシック" pitchFamily="1" charset="-128"/>
            </a:endParaRPr>
          </a:p>
        </p:txBody>
      </p:sp>
      <p:sp>
        <p:nvSpPr>
          <p:cNvPr id="5" name="Text Box 11"/>
          <p:cNvSpPr txBox="1">
            <a:spLocks noChangeArrowheads="1"/>
          </p:cNvSpPr>
          <p:nvPr/>
        </p:nvSpPr>
        <p:spPr bwMode="auto">
          <a:xfrm>
            <a:off x="2552821" y="3422675"/>
            <a:ext cx="5553164" cy="461665"/>
          </a:xfrm>
          <a:prstGeom prst="rect">
            <a:avLst/>
          </a:prstGeom>
          <a:solidFill>
            <a:srgbClr val="FFFF00"/>
          </a:solidFill>
          <a:ln w="12700">
            <a:noFill/>
            <a:miter lim="800000"/>
            <a:headEnd/>
            <a:tailEnd/>
          </a:ln>
        </p:spPr>
        <p:txBody>
          <a:bodyPr wrap="square">
            <a:prstTxWarp prst="textNoShape">
              <a:avLst/>
            </a:prstTxWarp>
            <a:spAutoFit/>
          </a:bodyPr>
          <a:lstStyle/>
          <a:p>
            <a:pPr defTabSz="457200" eaLnBrk="1" hangingPunct="1">
              <a:spcBef>
                <a:spcPct val="50000"/>
              </a:spcBef>
            </a:pPr>
            <a:r>
              <a:rPr lang="en-US" sz="1200" dirty="0">
                <a:solidFill>
                  <a:srgbClr val="01012C"/>
                </a:solidFill>
              </a:rPr>
              <a:t>Li, </a:t>
            </a:r>
            <a:r>
              <a:rPr lang="en-US" sz="1200" dirty="0" smtClean="0">
                <a:solidFill>
                  <a:srgbClr val="01012C"/>
                </a:solidFill>
              </a:rPr>
              <a:t>Cohen, &amp; Koedinger </a:t>
            </a:r>
            <a:r>
              <a:rPr lang="en-US" sz="1200" dirty="0">
                <a:solidFill>
                  <a:srgbClr val="01012C"/>
                </a:solidFill>
              </a:rPr>
              <a:t>(2012). Problem order implications for learning transfer. </a:t>
            </a:r>
            <a:r>
              <a:rPr lang="en-US" sz="1200" i="1" dirty="0" smtClean="0">
                <a:solidFill>
                  <a:srgbClr val="01012C"/>
                </a:solidFill>
              </a:rPr>
              <a:t>Intelligent </a:t>
            </a:r>
            <a:r>
              <a:rPr lang="en-US" sz="1200" i="1" dirty="0">
                <a:solidFill>
                  <a:srgbClr val="01012C"/>
                </a:solidFill>
              </a:rPr>
              <a:t>Tutoring Systems</a:t>
            </a:r>
            <a:r>
              <a:rPr lang="en-US" sz="1200" dirty="0">
                <a:solidFill>
                  <a:srgbClr val="01012C"/>
                </a:solidFill>
              </a:rPr>
              <a:t> </a:t>
            </a:r>
            <a:endParaRPr lang="en-US" sz="1200" dirty="0">
              <a:solidFill>
                <a:srgbClr val="01012C"/>
              </a:solidFill>
              <a:latin typeface="Times" pitchFamily="1" charset="0"/>
              <a:ea typeface="ＭＳ Ｐゴシック" pitchFamily="1" charset="-128"/>
              <a:cs typeface="ＭＳ Ｐゴシック" pitchFamily="1" charset="-128"/>
            </a:endParaRPr>
          </a:p>
        </p:txBody>
      </p:sp>
      <p:sp>
        <p:nvSpPr>
          <p:cNvPr id="6" name="Text Box 11"/>
          <p:cNvSpPr txBox="1">
            <a:spLocks noChangeArrowheads="1"/>
          </p:cNvSpPr>
          <p:nvPr/>
        </p:nvSpPr>
        <p:spPr bwMode="auto">
          <a:xfrm>
            <a:off x="2544894" y="4422831"/>
            <a:ext cx="5543075" cy="646331"/>
          </a:xfrm>
          <a:prstGeom prst="rect">
            <a:avLst/>
          </a:prstGeom>
          <a:solidFill>
            <a:srgbClr val="FFFF00"/>
          </a:solidFill>
          <a:ln w="12700">
            <a:noFill/>
            <a:miter lim="800000"/>
            <a:headEnd/>
            <a:tailEnd/>
          </a:ln>
        </p:spPr>
        <p:txBody>
          <a:bodyPr wrap="square">
            <a:prstTxWarp prst="textNoShape">
              <a:avLst/>
            </a:prstTxWarp>
            <a:spAutoFit/>
          </a:bodyPr>
          <a:lstStyle/>
          <a:p>
            <a:pPr defTabSz="457200" eaLnBrk="1" hangingPunct="1">
              <a:spcBef>
                <a:spcPct val="50000"/>
              </a:spcBef>
            </a:pPr>
            <a:r>
              <a:rPr lang="en-US" sz="1200" dirty="0">
                <a:solidFill>
                  <a:srgbClr val="01012C"/>
                </a:solidFill>
              </a:rPr>
              <a:t>Matsuda</a:t>
            </a:r>
            <a:r>
              <a:rPr lang="en-US" sz="1200" dirty="0" smtClean="0">
                <a:solidFill>
                  <a:srgbClr val="01012C"/>
                </a:solidFill>
              </a:rPr>
              <a:t>, Cohen, </a:t>
            </a:r>
            <a:r>
              <a:rPr lang="en-US" sz="1200" dirty="0">
                <a:solidFill>
                  <a:srgbClr val="01012C"/>
                </a:solidFill>
              </a:rPr>
              <a:t>&amp; </a:t>
            </a:r>
            <a:r>
              <a:rPr lang="en-US" sz="1200" dirty="0" smtClean="0">
                <a:solidFill>
                  <a:srgbClr val="01012C"/>
                </a:solidFill>
              </a:rPr>
              <a:t>Koedinger </a:t>
            </a:r>
            <a:r>
              <a:rPr lang="en-US" sz="1200" dirty="0">
                <a:solidFill>
                  <a:srgbClr val="01012C"/>
                </a:solidFill>
              </a:rPr>
              <a:t>(2015). Teaching the </a:t>
            </a:r>
            <a:r>
              <a:rPr lang="en-US" sz="1200" dirty="0" smtClean="0">
                <a:solidFill>
                  <a:srgbClr val="01012C"/>
                </a:solidFill>
              </a:rPr>
              <a:t>Teacher: </a:t>
            </a:r>
            <a:r>
              <a:rPr lang="en-US" sz="1200" dirty="0">
                <a:solidFill>
                  <a:srgbClr val="01012C"/>
                </a:solidFill>
              </a:rPr>
              <a:t>Tutoring SimStudent leads to more Effective Cognitive Tutor </a:t>
            </a:r>
            <a:r>
              <a:rPr lang="en-US" sz="1200" dirty="0" smtClean="0">
                <a:solidFill>
                  <a:srgbClr val="01012C"/>
                </a:solidFill>
              </a:rPr>
              <a:t>Authoring. </a:t>
            </a:r>
            <a:br>
              <a:rPr lang="en-US" sz="1200" dirty="0" smtClean="0">
                <a:solidFill>
                  <a:srgbClr val="01012C"/>
                </a:solidFill>
              </a:rPr>
            </a:br>
            <a:r>
              <a:rPr lang="en-US" sz="1200" i="1" dirty="0" smtClean="0">
                <a:solidFill>
                  <a:srgbClr val="01012C"/>
                </a:solidFill>
              </a:rPr>
              <a:t>International </a:t>
            </a:r>
            <a:r>
              <a:rPr lang="en-US" sz="1200" i="1" dirty="0">
                <a:solidFill>
                  <a:srgbClr val="01012C"/>
                </a:solidFill>
              </a:rPr>
              <a:t>Journal of Artificial Intelligence in Education</a:t>
            </a:r>
            <a:r>
              <a:rPr lang="en-US" sz="1200" dirty="0">
                <a:solidFill>
                  <a:srgbClr val="01012C"/>
                </a:solidFill>
              </a:rPr>
              <a:t> </a:t>
            </a:r>
            <a:endParaRPr lang="en-US" sz="1200" dirty="0">
              <a:solidFill>
                <a:srgbClr val="01012C"/>
              </a:solidFill>
              <a:latin typeface="Times" pitchFamily="1" charset="0"/>
              <a:ea typeface="ＭＳ Ｐゴシック" pitchFamily="1" charset="-128"/>
              <a:cs typeface="ＭＳ Ｐゴシック" pitchFamily="1" charset="-128"/>
            </a:endParaRPr>
          </a:p>
        </p:txBody>
      </p:sp>
      <p:sp>
        <p:nvSpPr>
          <p:cNvPr id="7" name="Text Box 11"/>
          <p:cNvSpPr txBox="1">
            <a:spLocks noChangeArrowheads="1"/>
          </p:cNvSpPr>
          <p:nvPr/>
        </p:nvSpPr>
        <p:spPr bwMode="auto">
          <a:xfrm>
            <a:off x="2544181" y="5430933"/>
            <a:ext cx="5543075" cy="646331"/>
          </a:xfrm>
          <a:prstGeom prst="rect">
            <a:avLst/>
          </a:prstGeom>
          <a:solidFill>
            <a:srgbClr val="FFFF00"/>
          </a:solidFill>
          <a:ln w="12700">
            <a:noFill/>
            <a:miter lim="800000"/>
            <a:headEnd/>
            <a:tailEnd/>
          </a:ln>
        </p:spPr>
        <p:txBody>
          <a:bodyPr wrap="square">
            <a:prstTxWarp prst="textNoShape">
              <a:avLst/>
            </a:prstTxWarp>
            <a:spAutoFit/>
          </a:bodyPr>
          <a:lstStyle/>
          <a:p>
            <a:r>
              <a:rPr lang="en-US" sz="1200" dirty="0" smtClean="0">
                <a:solidFill>
                  <a:schemeClr val="bg1"/>
                </a:solidFill>
              </a:rPr>
              <a:t>Matsuda et al. </a:t>
            </a:r>
            <a:r>
              <a:rPr lang="en-US" sz="1200" dirty="0">
                <a:solidFill>
                  <a:schemeClr val="bg1"/>
                </a:solidFill>
              </a:rPr>
              <a:t>(2011). Learning </a:t>
            </a:r>
            <a:r>
              <a:rPr lang="en-US" sz="1200" dirty="0" smtClean="0">
                <a:solidFill>
                  <a:schemeClr val="bg1"/>
                </a:solidFill>
              </a:rPr>
              <a:t>by Teaching </a:t>
            </a:r>
            <a:r>
              <a:rPr lang="en-US" sz="1200" dirty="0" err="1">
                <a:solidFill>
                  <a:schemeClr val="bg1"/>
                </a:solidFill>
              </a:rPr>
              <a:t>SimStudent</a:t>
            </a:r>
            <a:r>
              <a:rPr lang="en-US" sz="1200" dirty="0">
                <a:solidFill>
                  <a:schemeClr val="bg1"/>
                </a:solidFill>
              </a:rPr>
              <a:t> – An Initial Classroom Baseline Study Comparing with Cognitive </a:t>
            </a:r>
            <a:r>
              <a:rPr lang="en-US" sz="1200" dirty="0" smtClean="0">
                <a:solidFill>
                  <a:schemeClr val="bg1"/>
                </a:solidFill>
              </a:rPr>
              <a:t>Tutor. Proceedings of </a:t>
            </a:r>
            <a:r>
              <a:rPr lang="en-US" sz="1200" dirty="0">
                <a:solidFill>
                  <a:schemeClr val="bg1"/>
                </a:solidFill>
              </a:rPr>
              <a:t>A</a:t>
            </a:r>
            <a:r>
              <a:rPr lang="en-US" sz="1200" dirty="0" smtClean="0">
                <a:solidFill>
                  <a:schemeClr val="bg1"/>
                </a:solidFill>
              </a:rPr>
              <a:t>rtificial </a:t>
            </a:r>
            <a:r>
              <a:rPr lang="en-US" sz="1200" dirty="0">
                <a:solidFill>
                  <a:schemeClr val="bg1"/>
                </a:solidFill>
              </a:rPr>
              <a:t>I</a:t>
            </a:r>
            <a:r>
              <a:rPr lang="en-US" sz="1200" dirty="0" smtClean="0">
                <a:solidFill>
                  <a:schemeClr val="bg1"/>
                </a:solidFill>
              </a:rPr>
              <a:t>ntelligence </a:t>
            </a:r>
            <a:r>
              <a:rPr lang="en-US" sz="1200" dirty="0">
                <a:solidFill>
                  <a:schemeClr val="bg1"/>
                </a:solidFill>
              </a:rPr>
              <a:t>in </a:t>
            </a:r>
            <a:r>
              <a:rPr lang="en-US" sz="1200" dirty="0" smtClean="0">
                <a:solidFill>
                  <a:schemeClr val="bg1"/>
                </a:solidFill>
              </a:rPr>
              <a:t>Education</a:t>
            </a:r>
            <a:r>
              <a:rPr lang="en-US" sz="1200" dirty="0">
                <a:solidFill>
                  <a:schemeClr val="bg1"/>
                </a:solidFill>
              </a:rPr>
              <a:t>.</a:t>
            </a:r>
            <a:r>
              <a:rPr lang="en-US" sz="1200" dirty="0" smtClean="0">
                <a:solidFill>
                  <a:schemeClr val="bg1"/>
                </a:solidFill>
              </a:rPr>
              <a:t> </a:t>
            </a:r>
            <a:endParaRPr lang="en-US" sz="1200" dirty="0">
              <a:solidFill>
                <a:schemeClr val="bg1"/>
              </a:solidFill>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3093264259"/>
      </p:ext>
    </p:extLst>
  </p:cSld>
  <p:clrMapOvr>
    <a:masterClrMapping/>
  </p:clrMapOvr>
  <mc:AlternateContent xmlns:mc="http://schemas.openxmlformats.org/markup-compatibility/2006">
    <mc:Choice xmlns:p14="http://schemas.microsoft.com/office/powerpoint/2010/main" Requires="p14">
      <p:transition spd="slow" p14:dur="2000" advTm="9586"/>
    </mc:Choice>
    <mc:Fallback>
      <p:transition xmlns:p14="http://schemas.microsoft.com/office/powerpoint/2010/main" spd="slow" advTm="9586"/>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up to </a:t>
            </a:r>
            <a:r>
              <a:rPr lang="en-US" dirty="0" err="1" smtClean="0"/>
              <a:t>DataShop</a:t>
            </a:r>
            <a:endParaRPr lang="en-US" dirty="0"/>
          </a:p>
        </p:txBody>
      </p:sp>
      <p:sp>
        <p:nvSpPr>
          <p:cNvPr id="3" name="Content Placeholder 2"/>
          <p:cNvSpPr>
            <a:spLocks noGrp="1"/>
          </p:cNvSpPr>
          <p:nvPr>
            <p:ph idx="1"/>
          </p:nvPr>
        </p:nvSpPr>
        <p:spPr/>
        <p:txBody>
          <a:bodyPr/>
          <a:lstStyle/>
          <a:p>
            <a:r>
              <a:rPr lang="en-US" dirty="0" smtClean="0"/>
              <a:t>Early “log data” analysis</a:t>
            </a:r>
          </a:p>
          <a:p>
            <a:r>
              <a:rPr lang="en-US" dirty="0" smtClean="0"/>
              <a:t>Repeated experiences in data informing or even contradicting intuitions</a:t>
            </a:r>
          </a:p>
          <a:p>
            <a:r>
              <a:rPr lang="en-US" dirty="0" smtClean="0"/>
              <a:t>Learning curve analysis</a:t>
            </a:r>
          </a:p>
          <a:p>
            <a:pPr lvl="1"/>
            <a:r>
              <a:rPr lang="en-US" dirty="0" smtClean="0"/>
              <a:t>Evidence for ACT-R theory</a:t>
            </a:r>
          </a:p>
          <a:p>
            <a:pPr lvl="1"/>
            <a:r>
              <a:rPr lang="en-US" dirty="0" smtClean="0"/>
              <a:t>Used to improve Intelligent Tutors</a:t>
            </a:r>
            <a:endParaRPr lang="en-US" dirty="0"/>
          </a:p>
        </p:txBody>
      </p:sp>
    </p:spTree>
    <p:extLst>
      <p:ext uri="{BB962C8B-B14F-4D97-AF65-F5344CB8AC3E}">
        <p14:creationId xmlns:p14="http://schemas.microsoft.com/office/powerpoint/2010/main" val="1986366078"/>
      </p:ext>
    </p:extLst>
  </p:cSld>
  <p:clrMapOvr>
    <a:masterClrMapping/>
  </p:clrMapOvr>
  <mc:AlternateContent xmlns:mc="http://schemas.openxmlformats.org/markup-compatibility/2006">
    <mc:Choice xmlns:p14="http://schemas.microsoft.com/office/powerpoint/2010/main" Requires="p14">
      <p:transition spd="slow" p14:dur="2000" advTm="21016"/>
    </mc:Choice>
    <mc:Fallback>
      <p:transition xmlns:p14="http://schemas.microsoft.com/office/powerpoint/2010/main" spd="slow" advTm="21016"/>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Travel through Time!</a:t>
            </a:r>
            <a:endParaRPr lang="en-US" dirty="0"/>
          </a:p>
        </p:txBody>
      </p:sp>
      <p:sp>
        <p:nvSpPr>
          <p:cNvPr id="3" name="Content Placeholder 2"/>
          <p:cNvSpPr>
            <a:spLocks noGrp="1"/>
          </p:cNvSpPr>
          <p:nvPr>
            <p:ph idx="1"/>
          </p:nvPr>
        </p:nvSpPr>
        <p:spPr>
          <a:xfrm>
            <a:off x="685800" y="1981200"/>
            <a:ext cx="8294596" cy="4114800"/>
          </a:xfrm>
        </p:spPr>
        <p:txBody>
          <a:bodyPr/>
          <a:lstStyle/>
          <a:p>
            <a:r>
              <a:rPr lang="en-US" dirty="0" smtClean="0"/>
              <a:t>Before 2008: Getting to </a:t>
            </a:r>
            <a:r>
              <a:rPr lang="en-US" dirty="0" err="1" smtClean="0"/>
              <a:t>DataShop</a:t>
            </a:r>
            <a:endParaRPr lang="en-US" dirty="0" smtClean="0"/>
          </a:p>
          <a:p>
            <a:r>
              <a:rPr lang="en-US" dirty="0" smtClean="0"/>
              <a:t>2008 paper: </a:t>
            </a:r>
            <a:r>
              <a:rPr lang="en-US" dirty="0" err="1" smtClean="0"/>
              <a:t>DataShop</a:t>
            </a:r>
            <a:r>
              <a:rPr lang="en-US" dirty="0" smtClean="0"/>
              <a:t> emerges</a:t>
            </a:r>
          </a:p>
          <a:p>
            <a:r>
              <a:rPr lang="en-US" dirty="0" smtClean="0"/>
              <a:t>After 2008: Closing-the-loop, </a:t>
            </a:r>
            <a:r>
              <a:rPr lang="en-US" dirty="0" err="1" smtClean="0"/>
              <a:t>LearnSphere</a:t>
            </a:r>
            <a:endParaRPr lang="en-US" dirty="0" smtClean="0"/>
          </a:p>
          <a:p>
            <a:r>
              <a:rPr lang="en-US" dirty="0" smtClean="0"/>
              <a:t>After 2018:</a:t>
            </a:r>
            <a:r>
              <a:rPr lang="en-US" dirty="0"/>
              <a:t> </a:t>
            </a:r>
            <a:r>
              <a:rPr lang="en-US" dirty="0" smtClean="0"/>
              <a:t>Computational models to scale</a:t>
            </a:r>
          </a:p>
        </p:txBody>
      </p:sp>
    </p:spTree>
    <p:extLst>
      <p:ext uri="{BB962C8B-B14F-4D97-AF65-F5344CB8AC3E}">
        <p14:creationId xmlns:p14="http://schemas.microsoft.com/office/powerpoint/2010/main" val="3086346147"/>
      </p:ext>
    </p:extLst>
  </p:cSld>
  <p:clrMapOvr>
    <a:masterClrMapping/>
  </p:clrMapOvr>
  <mc:AlternateContent xmlns:mc="http://schemas.openxmlformats.org/markup-compatibility/2006">
    <mc:Choice xmlns:p14="http://schemas.microsoft.com/office/powerpoint/2010/main" Requires="p14">
      <p:transition spd="slow" p14:dur="2000" advTm="78175"/>
    </mc:Choice>
    <mc:Fallback>
      <p:transition xmlns:p14="http://schemas.microsoft.com/office/powerpoint/2010/main" spd="slow" advTm="78175"/>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Messages</a:t>
            </a:r>
            <a:endParaRPr lang="en-US" dirty="0"/>
          </a:p>
        </p:txBody>
      </p:sp>
      <p:sp>
        <p:nvSpPr>
          <p:cNvPr id="3" name="Content Placeholder 2"/>
          <p:cNvSpPr>
            <a:spLocks noGrp="1"/>
          </p:cNvSpPr>
          <p:nvPr>
            <p:ph idx="1"/>
          </p:nvPr>
        </p:nvSpPr>
        <p:spPr/>
        <p:txBody>
          <a:bodyPr/>
          <a:lstStyle/>
          <a:p>
            <a:r>
              <a:rPr lang="en-US" sz="2200" dirty="0" smtClean="0"/>
              <a:t>Machine learning (ML) is great: Data is even better</a:t>
            </a:r>
            <a:br>
              <a:rPr lang="en-US" sz="2200" dirty="0" smtClean="0"/>
            </a:br>
            <a:r>
              <a:rPr lang="en-US" sz="2200" dirty="0" smtClean="0"/>
              <a:t>Machine Learning </a:t>
            </a:r>
            <a:r>
              <a:rPr lang="en-US" sz="2200" dirty="0"/>
              <a:t>is neither necessary or </a:t>
            </a:r>
            <a:r>
              <a:rPr lang="en-US" sz="2200" dirty="0" smtClean="0"/>
              <a:t>sufficient</a:t>
            </a:r>
          </a:p>
          <a:p>
            <a:r>
              <a:rPr lang="en-US" sz="2200" dirty="0"/>
              <a:t>Pursue EDM as a means vs. as an end? </a:t>
            </a:r>
          </a:p>
          <a:p>
            <a:pPr lvl="1"/>
            <a:r>
              <a:rPr lang="en-US" sz="2000" dirty="0"/>
              <a:t>What end? Learning science? Ed improvement?</a:t>
            </a:r>
          </a:p>
          <a:p>
            <a:r>
              <a:rPr lang="en-US" sz="2200" dirty="0" smtClean="0"/>
              <a:t>Data </a:t>
            </a:r>
            <a:r>
              <a:rPr lang="en-US" sz="2200" dirty="0"/>
              <a:t>&amp; analytics are accumulating</a:t>
            </a:r>
            <a:r>
              <a:rPr lang="en-US" sz="2200" dirty="0" smtClean="0"/>
              <a:t>, </a:t>
            </a:r>
            <a:br>
              <a:rPr lang="en-US" sz="2200" dirty="0" smtClean="0"/>
            </a:br>
            <a:r>
              <a:rPr lang="en-US" sz="2200" dirty="0" smtClean="0"/>
              <a:t>but let’s do more:</a:t>
            </a:r>
          </a:p>
          <a:p>
            <a:pPr lvl="1"/>
            <a:r>
              <a:rPr lang="en-US" sz="2000" dirty="0" smtClean="0"/>
              <a:t>Sharing </a:t>
            </a:r>
            <a:r>
              <a:rPr lang="en-US" sz="2000" dirty="0" smtClean="0">
                <a:sym typeface="Wingdings"/>
              </a:rPr>
              <a:t> </a:t>
            </a:r>
            <a:r>
              <a:rPr lang="en-US" sz="2000" dirty="0" err="1" smtClean="0">
                <a:sym typeface="Wingdings"/>
              </a:rPr>
              <a:t>LearnSphere</a:t>
            </a:r>
            <a:r>
              <a:rPr lang="en-US" sz="2000" dirty="0" smtClean="0">
                <a:sym typeface="Wingdings"/>
              </a:rPr>
              <a:t>, require sharing with pubs</a:t>
            </a:r>
            <a:r>
              <a:rPr lang="mr-IN" sz="2000" dirty="0" smtClean="0">
                <a:sym typeface="Wingdings"/>
              </a:rPr>
              <a:t>…</a:t>
            </a:r>
            <a:endParaRPr lang="en-US" sz="2000" dirty="0">
              <a:sym typeface="Wingdings"/>
            </a:endParaRPr>
          </a:p>
          <a:p>
            <a:pPr lvl="1"/>
            <a:r>
              <a:rPr lang="en-US" sz="2000" dirty="0" smtClean="0"/>
              <a:t>Close-the-loop experiments</a:t>
            </a:r>
          </a:p>
          <a:p>
            <a:pPr lvl="1"/>
            <a:r>
              <a:rPr lang="en-US" sz="2000" dirty="0" smtClean="0"/>
              <a:t>Theory: Explanation</a:t>
            </a:r>
            <a:r>
              <a:rPr lang="en-US" sz="2000" dirty="0"/>
              <a:t>,</a:t>
            </a:r>
            <a:r>
              <a:rPr lang="en-US" sz="2000" dirty="0" smtClean="0"/>
              <a:t> computational theories</a:t>
            </a:r>
            <a:br>
              <a:rPr lang="en-US" sz="2000" dirty="0" smtClean="0"/>
            </a:br>
            <a:endParaRPr lang="en-US" dirty="0"/>
          </a:p>
          <a:p>
            <a:pPr marL="0" indent="0">
              <a:buNone/>
            </a:pPr>
            <a:r>
              <a:rPr lang="en-US" i="1" dirty="0" smtClean="0"/>
              <a:t>Automate with insight!</a:t>
            </a:r>
            <a:endParaRPr lang="en-US" i="1" dirty="0"/>
          </a:p>
          <a:p>
            <a:pPr marL="0" indent="0">
              <a:buNone/>
            </a:pPr>
            <a:endParaRPr lang="en-US" dirty="0"/>
          </a:p>
        </p:txBody>
      </p:sp>
    </p:spTree>
    <p:extLst>
      <p:ext uri="{BB962C8B-B14F-4D97-AF65-F5344CB8AC3E}">
        <p14:creationId xmlns:p14="http://schemas.microsoft.com/office/powerpoint/2010/main" val="2456045681"/>
      </p:ext>
    </p:extLst>
  </p:cSld>
  <p:clrMapOvr>
    <a:masterClrMapping/>
  </p:clrMapOvr>
  <mc:AlternateContent xmlns:mc="http://schemas.openxmlformats.org/markup-compatibility/2006">
    <mc:Choice xmlns:p14="http://schemas.microsoft.com/office/powerpoint/2010/main" Requires="p14">
      <p:transition spd="slow" p14:dur="2000" advTm="89867"/>
    </mc:Choice>
    <mc:Fallback>
      <p:transition xmlns:p14="http://schemas.microsoft.com/office/powerpoint/2010/main" spd="slow" advTm="89867"/>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965200" y="736600"/>
            <a:ext cx="7772400" cy="1193800"/>
          </a:xfrm>
        </p:spPr>
        <p:txBody>
          <a:bodyPr/>
          <a:lstStyle/>
          <a:p>
            <a:r>
              <a:rPr lang="en-US" sz="7200" dirty="0">
                <a:ea typeface="ＭＳ Ｐゴシック" pitchFamily="1" charset="-128"/>
                <a:cs typeface="ＭＳ Ｐゴシック" pitchFamily="1" charset="-128"/>
              </a:rPr>
              <a:t>Thank you! </a:t>
            </a:r>
          </a:p>
        </p:txBody>
      </p:sp>
      <p:sp>
        <p:nvSpPr>
          <p:cNvPr id="99331" name="Rectangle 3"/>
          <p:cNvSpPr>
            <a:spLocks noGrp="1" noChangeArrowheads="1"/>
          </p:cNvSpPr>
          <p:nvPr>
            <p:ph type="body" idx="4294967295"/>
          </p:nvPr>
        </p:nvSpPr>
        <p:spPr>
          <a:xfrm>
            <a:off x="1181100" y="1917700"/>
            <a:ext cx="7023100" cy="4597400"/>
          </a:xfrm>
        </p:spPr>
        <p:txBody>
          <a:bodyPr/>
          <a:lstStyle/>
          <a:p>
            <a:pPr>
              <a:lnSpc>
                <a:spcPct val="90000"/>
              </a:lnSpc>
              <a:buNone/>
            </a:pPr>
            <a:endParaRPr lang="en-US" sz="2000" dirty="0" smtClean="0">
              <a:ea typeface="ＭＳ Ｐゴシック" pitchFamily="1" charset="-128"/>
              <a:cs typeface="ＭＳ Ｐゴシック" pitchFamily="1" charset="-128"/>
            </a:endParaRPr>
          </a:p>
          <a:p>
            <a:pPr>
              <a:lnSpc>
                <a:spcPct val="90000"/>
              </a:lnSpc>
              <a:buNone/>
            </a:pPr>
            <a:r>
              <a:rPr lang="en-US" sz="2000" dirty="0" smtClean="0">
                <a:ea typeface="ＭＳ Ｐゴシック" pitchFamily="1" charset="-128"/>
                <a:cs typeface="ＭＳ Ｐゴシック" pitchFamily="1" charset="-128"/>
                <a:hlinkClick r:id="rId2"/>
              </a:rPr>
              <a:t>http://learnlab.org</a:t>
            </a:r>
            <a:endParaRPr lang="en-US" sz="2000" dirty="0" smtClean="0">
              <a:ea typeface="ＭＳ Ｐゴシック" pitchFamily="1" charset="-128"/>
              <a:cs typeface="ＭＳ Ｐゴシック" pitchFamily="1" charset="-128"/>
            </a:endParaRPr>
          </a:p>
          <a:p>
            <a:pPr>
              <a:lnSpc>
                <a:spcPct val="90000"/>
              </a:lnSpc>
              <a:buNone/>
            </a:pPr>
            <a:endParaRPr lang="en-US" sz="2000" dirty="0" smtClean="0">
              <a:ea typeface="ＭＳ Ｐゴシック" pitchFamily="1" charset="-128"/>
              <a:cs typeface="ＭＳ Ｐゴシック" pitchFamily="1" charset="-128"/>
            </a:endParaRPr>
          </a:p>
          <a:p>
            <a:pPr>
              <a:lnSpc>
                <a:spcPct val="90000"/>
              </a:lnSpc>
              <a:buNone/>
            </a:pPr>
            <a:endParaRPr lang="en-US" sz="2000" dirty="0">
              <a:ea typeface="ＭＳ Ｐゴシック" pitchFamily="1" charset="-128"/>
              <a:cs typeface="ＭＳ Ｐゴシック" pitchFamily="1" charset="-128"/>
            </a:endParaRPr>
          </a:p>
          <a:p>
            <a:pPr>
              <a:lnSpc>
                <a:spcPct val="90000"/>
              </a:lnSpc>
              <a:buNone/>
            </a:pPr>
            <a:endParaRPr lang="en-US" sz="2000" dirty="0" smtClean="0">
              <a:ea typeface="ＭＳ Ｐゴシック" pitchFamily="1" charset="-128"/>
              <a:cs typeface="ＭＳ Ｐゴシック" pitchFamily="1" charset="-128"/>
            </a:endParaRPr>
          </a:p>
          <a:p>
            <a:pPr>
              <a:lnSpc>
                <a:spcPct val="90000"/>
              </a:lnSpc>
              <a:buNone/>
            </a:pPr>
            <a:r>
              <a:rPr lang="en-US" sz="2000" dirty="0" smtClean="0">
                <a:ea typeface="ＭＳ Ｐゴシック" pitchFamily="1" charset="-128"/>
                <a:cs typeface="ＭＳ Ｐゴシック" pitchFamily="1" charset="-128"/>
                <a:hlinkClick r:id="rId3"/>
              </a:rPr>
              <a:t>http://cmu.edu/simon</a:t>
            </a:r>
            <a:endParaRPr lang="en-US" sz="2000" dirty="0" smtClean="0">
              <a:ea typeface="ＭＳ Ｐゴシック" pitchFamily="1" charset="-128"/>
              <a:cs typeface="ＭＳ Ｐゴシック" pitchFamily="1" charset="-128"/>
            </a:endParaRPr>
          </a:p>
          <a:p>
            <a:pPr>
              <a:lnSpc>
                <a:spcPct val="90000"/>
              </a:lnSpc>
              <a:buNone/>
            </a:pPr>
            <a:endParaRPr lang="en-US" sz="2000" dirty="0">
              <a:ea typeface="ＭＳ Ｐゴシック" pitchFamily="1" charset="-128"/>
              <a:cs typeface="ＭＳ Ｐゴシック" pitchFamily="1" charset="-128"/>
            </a:endParaRPr>
          </a:p>
          <a:p>
            <a:pPr>
              <a:lnSpc>
                <a:spcPct val="90000"/>
              </a:lnSpc>
              <a:buNone/>
            </a:pPr>
            <a:endParaRPr lang="en-US" sz="2000" dirty="0" smtClean="0">
              <a:ea typeface="ＭＳ Ｐゴシック" pitchFamily="1" charset="-128"/>
              <a:cs typeface="ＭＳ Ｐゴシック" pitchFamily="1" charset="-128"/>
            </a:endParaRPr>
          </a:p>
          <a:p>
            <a:pPr>
              <a:lnSpc>
                <a:spcPct val="90000"/>
              </a:lnSpc>
              <a:buNone/>
            </a:pPr>
            <a:r>
              <a:rPr lang="en-US" sz="2000" dirty="0">
                <a:ea typeface="ＭＳ Ｐゴシック" pitchFamily="1" charset="-128"/>
                <a:cs typeface="ＭＳ Ｐゴシック" pitchFamily="1" charset="-128"/>
                <a:hlinkClick r:id="rId4"/>
              </a:rPr>
              <a:t>http://learnsphere.org</a:t>
            </a:r>
            <a:endParaRPr lang="en-US" sz="2000" dirty="0">
              <a:ea typeface="ＭＳ Ｐゴシック" pitchFamily="1" charset="-128"/>
              <a:cs typeface="ＭＳ Ｐゴシック" pitchFamily="1" charset="-128"/>
            </a:endParaRPr>
          </a:p>
          <a:p>
            <a:pPr>
              <a:lnSpc>
                <a:spcPct val="90000"/>
              </a:lnSpc>
              <a:buNone/>
            </a:pPr>
            <a:endParaRPr lang="en-US" sz="2000" dirty="0" smtClean="0"/>
          </a:p>
          <a:p>
            <a:pPr>
              <a:lnSpc>
                <a:spcPct val="90000"/>
              </a:lnSpc>
              <a:buNone/>
            </a:pPr>
            <a:endParaRPr lang="en-US" sz="2000" dirty="0" smtClean="0"/>
          </a:p>
          <a:p>
            <a:pPr>
              <a:lnSpc>
                <a:spcPct val="90000"/>
              </a:lnSpc>
              <a:buNone/>
            </a:pPr>
            <a:endParaRPr lang="en-US" sz="2000" dirty="0"/>
          </a:p>
          <a:p>
            <a:pPr>
              <a:lnSpc>
                <a:spcPct val="90000"/>
              </a:lnSpc>
              <a:buNone/>
            </a:pPr>
            <a:r>
              <a:rPr lang="en-US" sz="2000" dirty="0" smtClean="0"/>
              <a:t>Ken Koedinger</a:t>
            </a:r>
          </a:p>
          <a:p>
            <a:pPr>
              <a:lnSpc>
                <a:spcPct val="90000"/>
              </a:lnSpc>
              <a:buNone/>
            </a:pPr>
            <a:r>
              <a:rPr lang="en-US" sz="2000" dirty="0" err="1" smtClean="0"/>
              <a:t>koedinger@cmu.edu</a:t>
            </a:r>
            <a:endParaRPr lang="en-US" sz="2000" dirty="0" smtClean="0"/>
          </a:p>
          <a:p>
            <a:pPr lvl="1">
              <a:lnSpc>
                <a:spcPct val="90000"/>
              </a:lnSpc>
              <a:buNone/>
            </a:pPr>
            <a:endParaRPr lang="en-US" sz="1600" dirty="0"/>
          </a:p>
        </p:txBody>
      </p:sp>
      <p:pic>
        <p:nvPicPr>
          <p:cNvPr id="5" name="Picture 5" descr="logo-bold-sun3.1.bmp                                           0047AA26MacHD                          BC6E3E47:"/>
          <p:cNvPicPr>
            <a:picLocks noChangeAspect="1" noChangeArrowheads="1"/>
          </p:cNvPicPr>
          <p:nvPr/>
        </p:nvPicPr>
        <p:blipFill rotWithShape="1">
          <a:blip r:embed="rId5"/>
          <a:srcRect b="23744"/>
          <a:stretch/>
        </p:blipFill>
        <p:spPr bwMode="auto">
          <a:xfrm>
            <a:off x="4597401" y="2119213"/>
            <a:ext cx="2870200" cy="552491"/>
          </a:xfrm>
          <a:prstGeom prst="rect">
            <a:avLst/>
          </a:prstGeom>
          <a:noFill/>
        </p:spPr>
      </p:pic>
      <p:pic>
        <p:nvPicPr>
          <p:cNvPr id="6" name="Picture 5" descr="head"/>
          <p:cNvPicPr>
            <a:picLocks noChangeAspect="1" noChangeArrowheads="1"/>
          </p:cNvPicPr>
          <p:nvPr/>
        </p:nvPicPr>
        <p:blipFill>
          <a:blip r:embed="rId6"/>
          <a:srcRect/>
          <a:stretch>
            <a:fillRect/>
          </a:stretch>
        </p:blipFill>
        <p:spPr bwMode="auto">
          <a:xfrm>
            <a:off x="6870700" y="1014670"/>
            <a:ext cx="2082800" cy="402654"/>
          </a:xfrm>
          <a:prstGeom prst="rect">
            <a:avLst/>
          </a:prstGeom>
          <a:noFill/>
          <a:ln w="9525">
            <a:noFill/>
            <a:miter lim="800000"/>
            <a:headEnd/>
            <a:tailEnd/>
          </a:ln>
        </p:spPr>
      </p:pic>
      <p:pic>
        <p:nvPicPr>
          <p:cNvPr id="8" name="Content Placeholder 3" descr="IMG_3726.JPG"/>
          <p:cNvPicPr>
            <a:picLocks noChangeAspect="1"/>
          </p:cNvPicPr>
          <p:nvPr/>
        </p:nvPicPr>
        <p:blipFill>
          <a:blip r:embed="rId7">
            <a:extLst>
              <a:ext uri="{28A0092B-C50C-407E-A947-70E740481C1C}">
                <a14:useLocalDpi xmlns:a14="http://schemas.microsoft.com/office/drawing/2010/main" val="0"/>
              </a:ext>
            </a:extLst>
          </a:blip>
          <a:srcRect t="14706" b="14706"/>
          <a:stretch>
            <a:fillRect/>
          </a:stretch>
        </p:blipFill>
        <p:spPr>
          <a:xfrm>
            <a:off x="5257801" y="4800600"/>
            <a:ext cx="3886200" cy="2057400"/>
          </a:xfrm>
          <a:prstGeom prst="rect">
            <a:avLst/>
          </a:prstGeom>
        </p:spPr>
      </p:pic>
      <p:pic>
        <p:nvPicPr>
          <p:cNvPr id="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82775" b="63582"/>
          <a:stretch/>
        </p:blipFill>
        <p:spPr bwMode="auto">
          <a:xfrm>
            <a:off x="4616515" y="3045326"/>
            <a:ext cx="1060385" cy="139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9"/>
          <a:srcRect l="1528" t="13390" r="85000" b="68800"/>
          <a:stretch/>
        </p:blipFill>
        <p:spPr>
          <a:xfrm>
            <a:off x="3784600" y="4978401"/>
            <a:ext cx="1007917" cy="939799"/>
          </a:xfrm>
          <a:prstGeom prst="rect">
            <a:avLst/>
          </a:prstGeom>
        </p:spPr>
      </p:pic>
    </p:spTree>
    <p:extLst>
      <p:ext uri="{BB962C8B-B14F-4D97-AF65-F5344CB8AC3E}">
        <p14:creationId xmlns:p14="http://schemas.microsoft.com/office/powerpoint/2010/main" val="990488912"/>
      </p:ext>
    </p:extLst>
  </p:cSld>
  <p:clrMapOvr>
    <a:masterClrMapping/>
  </p:clrMapOvr>
  <p:transition xmlns:p14="http://schemas.microsoft.com/office/powerpoint/2010/main" advTm="298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1993 Log Data Analysis</a:t>
            </a:r>
            <a:r>
              <a:rPr lang="en-US" dirty="0"/>
              <a:t> </a:t>
            </a:r>
            <a:r>
              <a:rPr lang="mr-IN" dirty="0" smtClean="0"/>
              <a:t>–</a:t>
            </a:r>
            <a:r>
              <a:rPr lang="en-US" dirty="0" smtClean="0"/>
              <a:t> Comparing 2 ITSs for geometry proof</a:t>
            </a:r>
            <a:endParaRPr lang="en-US" dirty="0"/>
          </a:p>
        </p:txBody>
      </p:sp>
      <p:sp>
        <p:nvSpPr>
          <p:cNvPr id="6" name="Content Placeholder 5"/>
          <p:cNvSpPr>
            <a:spLocks noGrp="1"/>
          </p:cNvSpPr>
          <p:nvPr>
            <p:ph idx="1"/>
          </p:nvPr>
        </p:nvSpPr>
        <p:spPr>
          <a:xfrm>
            <a:off x="685800" y="5013291"/>
            <a:ext cx="7772400" cy="1082708"/>
          </a:xfrm>
        </p:spPr>
        <p:txBody>
          <a:bodyPr/>
          <a:lstStyle/>
          <a:p>
            <a:pPr marL="0" indent="0">
              <a:buNone/>
            </a:pPr>
            <a:r>
              <a:rPr lang="en-US" sz="1400" dirty="0"/>
              <a:t>Koedinger, K.R., &amp; Anderson, J.R. (</a:t>
            </a:r>
            <a:r>
              <a:rPr lang="en-US" sz="1400" dirty="0" smtClean="0"/>
              <a:t>1993)</a:t>
            </a:r>
            <a:r>
              <a:rPr lang="en-US" sz="1400" dirty="0"/>
              <a:t>.  Reifying implicit planning in geometry:  Guidelines for model-based intelligent tutoring system design.  In </a:t>
            </a:r>
            <a:r>
              <a:rPr lang="en-US" sz="1400" dirty="0" err="1"/>
              <a:t>Lajoie</a:t>
            </a:r>
            <a:r>
              <a:rPr lang="en-US" sz="1400" dirty="0"/>
              <a:t>, S., &amp; Derry, S. (Eds.) </a:t>
            </a:r>
            <a:r>
              <a:rPr lang="en-US" sz="1400" i="1" dirty="0"/>
              <a:t>Computers as Cognitive Tools</a:t>
            </a:r>
            <a:r>
              <a:rPr lang="en-US" sz="1400" dirty="0"/>
              <a:t>. </a:t>
            </a:r>
          </a:p>
        </p:txBody>
      </p:sp>
      <p:pic>
        <p:nvPicPr>
          <p:cNvPr id="4" name="Picture 3"/>
          <p:cNvPicPr>
            <a:picLocks noChangeAspect="1"/>
          </p:cNvPicPr>
          <p:nvPr/>
        </p:nvPicPr>
        <p:blipFill>
          <a:blip r:embed="rId2"/>
          <a:stretch>
            <a:fillRect/>
          </a:stretch>
        </p:blipFill>
        <p:spPr>
          <a:xfrm>
            <a:off x="688940" y="2535603"/>
            <a:ext cx="7636428" cy="2073281"/>
          </a:xfrm>
          <a:prstGeom prst="rect">
            <a:avLst/>
          </a:prstGeom>
        </p:spPr>
      </p:pic>
    </p:spTree>
    <p:extLst>
      <p:ext uri="{BB962C8B-B14F-4D97-AF65-F5344CB8AC3E}">
        <p14:creationId xmlns:p14="http://schemas.microsoft.com/office/powerpoint/2010/main" val="3034643633"/>
      </p:ext>
    </p:extLst>
  </p:cSld>
  <p:clrMapOvr>
    <a:masterClrMapping/>
  </p:clrMapOvr>
  <mc:AlternateContent xmlns:mc="http://schemas.openxmlformats.org/markup-compatibility/2006">
    <mc:Choice xmlns:p14="http://schemas.microsoft.com/office/powerpoint/2010/main" Requires="p14">
      <p:transition spd="slow" p14:dur="2000" advTm="58119"/>
    </mc:Choice>
    <mc:Fallback>
      <p:transition xmlns:p14="http://schemas.microsoft.com/office/powerpoint/2010/main" spd="slow" advTm="58119"/>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84269" y="203200"/>
            <a:ext cx="8088231" cy="1143000"/>
          </a:xfrm>
        </p:spPr>
        <p:txBody>
          <a:bodyPr/>
          <a:lstStyle/>
          <a:p>
            <a:r>
              <a:rPr lang="en-US" dirty="0" smtClean="0"/>
              <a:t>Data =&gt; Insight =&gt; </a:t>
            </a:r>
            <a:br>
              <a:rPr lang="en-US" dirty="0" smtClean="0"/>
            </a:br>
            <a:r>
              <a:rPr lang="en-US" sz="3200" dirty="0" smtClean="0"/>
              <a:t>Adaptation that works for all students</a:t>
            </a:r>
            <a:endParaRPr lang="en-US" dirty="0"/>
          </a:p>
        </p:txBody>
      </p:sp>
      <p:sp>
        <p:nvSpPr>
          <p:cNvPr id="35844" name="Rectangle 4"/>
          <p:cNvSpPr>
            <a:spLocks noGrp="1" noChangeArrowheads="1"/>
          </p:cNvSpPr>
          <p:nvPr>
            <p:ph type="body" sz="half" idx="4294967295"/>
          </p:nvPr>
        </p:nvSpPr>
        <p:spPr bwMode="auto">
          <a:xfrm>
            <a:off x="482600" y="1765300"/>
            <a:ext cx="3657600" cy="4114800"/>
          </a:xfrm>
          <a:noFill/>
          <a:ln>
            <a:miter lim="800000"/>
            <a:headEnd/>
            <a:tailEnd/>
          </a:ln>
        </p:spPr>
        <p:txBody>
          <a:bodyPr wrap="square" lIns="91440" tIns="45720" rIns="91440" bIns="45720" numCol="1" anchor="t" anchorCtr="0" compatLnSpc="1">
            <a:prstTxWarp prst="textNoShape">
              <a:avLst/>
            </a:prstTxWarp>
          </a:bodyPr>
          <a:lstStyle/>
          <a:p>
            <a:pPr marL="0" indent="0">
              <a:lnSpc>
                <a:spcPct val="94000"/>
              </a:lnSpc>
              <a:spcBef>
                <a:spcPct val="47000"/>
              </a:spcBef>
              <a:buNone/>
            </a:pPr>
            <a:r>
              <a:rPr lang="en-US" sz="1600" dirty="0" smtClean="0">
                <a:latin typeface="Arial" charset="0"/>
                <a:ea typeface="Osaka" charset="-128"/>
                <a:cs typeface="Osaka" charset="-128"/>
              </a:rPr>
              <a:t>Which is harder for algebra students?</a:t>
            </a:r>
          </a:p>
          <a:p>
            <a:pPr marL="0" indent="0">
              <a:lnSpc>
                <a:spcPct val="94000"/>
              </a:lnSpc>
              <a:spcBef>
                <a:spcPct val="47000"/>
              </a:spcBef>
              <a:buNone/>
            </a:pPr>
            <a:r>
              <a:rPr lang="en-US" sz="1600" i="1" dirty="0" smtClean="0">
                <a:latin typeface="Arial" charset="0"/>
                <a:ea typeface="Osaka" charset="-128"/>
                <a:cs typeface="Osaka" charset="-128"/>
              </a:rPr>
              <a:t>Story Problem</a:t>
            </a:r>
            <a:endParaRPr lang="en-US" sz="1600" u="sng" dirty="0" smtClean="0">
              <a:latin typeface="Arial" charset="0"/>
              <a:ea typeface="Osaka" charset="-128"/>
              <a:cs typeface="Osaka" charset="-128"/>
            </a:endParaRPr>
          </a:p>
          <a:p>
            <a:pPr marL="0" indent="0">
              <a:lnSpc>
                <a:spcPct val="94000"/>
              </a:lnSpc>
              <a:spcBef>
                <a:spcPct val="47000"/>
              </a:spcBef>
              <a:buNone/>
            </a:pPr>
            <a:r>
              <a:rPr lang="en-US" sz="1600" dirty="0" smtClean="0">
                <a:latin typeface="Arial" charset="0"/>
                <a:ea typeface="Osaka" charset="-128"/>
                <a:cs typeface="Osaka" charset="-128"/>
              </a:rPr>
              <a:t>As a waiter, Ted gets $6 per hour.  One night he made $66 in tips and earned a total of $81.90.  How many hours did Ted work? </a:t>
            </a:r>
          </a:p>
          <a:p>
            <a:pPr marL="0" indent="0">
              <a:lnSpc>
                <a:spcPct val="94000"/>
              </a:lnSpc>
              <a:spcBef>
                <a:spcPct val="47000"/>
              </a:spcBef>
              <a:buNone/>
            </a:pPr>
            <a:endParaRPr lang="en-US" sz="1600" dirty="0" smtClean="0">
              <a:latin typeface="Arial" charset="0"/>
              <a:ea typeface="Osaka" charset="-128"/>
              <a:cs typeface="Osaka" charset="-128"/>
            </a:endParaRPr>
          </a:p>
          <a:p>
            <a:pPr marL="0" indent="0">
              <a:lnSpc>
                <a:spcPct val="94000"/>
              </a:lnSpc>
              <a:spcBef>
                <a:spcPct val="47000"/>
              </a:spcBef>
              <a:buNone/>
            </a:pPr>
            <a:r>
              <a:rPr lang="en-US" sz="1600" i="1" dirty="0" smtClean="0">
                <a:latin typeface="Arial" charset="0"/>
                <a:ea typeface="Osaka" charset="-128"/>
                <a:cs typeface="Osaka" charset="-128"/>
              </a:rPr>
              <a:t>Word Problem</a:t>
            </a:r>
            <a:endParaRPr lang="en-US" sz="1600" u="sng" dirty="0" smtClean="0">
              <a:latin typeface="Arial" charset="0"/>
              <a:ea typeface="Osaka" charset="-128"/>
              <a:cs typeface="Osaka" charset="-128"/>
            </a:endParaRPr>
          </a:p>
          <a:p>
            <a:pPr marL="0" indent="0">
              <a:lnSpc>
                <a:spcPct val="94000"/>
              </a:lnSpc>
              <a:spcBef>
                <a:spcPct val="47000"/>
              </a:spcBef>
              <a:buNone/>
            </a:pPr>
            <a:r>
              <a:rPr lang="en-US" sz="1600" dirty="0" smtClean="0">
                <a:latin typeface="Arial" charset="0"/>
                <a:ea typeface="Osaka" charset="-128"/>
                <a:cs typeface="Osaka" charset="-128"/>
              </a:rPr>
              <a:t>Starting with some number, if I multiply it by 6 and then add 66, I get 81.90.  What number did I start with?</a:t>
            </a:r>
          </a:p>
          <a:p>
            <a:pPr marL="0" indent="0">
              <a:lnSpc>
                <a:spcPct val="94000"/>
              </a:lnSpc>
              <a:spcBef>
                <a:spcPct val="47000"/>
              </a:spcBef>
              <a:buNone/>
            </a:pPr>
            <a:endParaRPr lang="en-US" sz="1600" u="sng" dirty="0" smtClean="0">
              <a:latin typeface="Arial" charset="0"/>
              <a:ea typeface="Osaka" charset="-128"/>
              <a:cs typeface="Osaka" charset="-128"/>
            </a:endParaRPr>
          </a:p>
          <a:p>
            <a:pPr marL="0" indent="0">
              <a:lnSpc>
                <a:spcPct val="94000"/>
              </a:lnSpc>
              <a:spcBef>
                <a:spcPct val="47000"/>
              </a:spcBef>
              <a:buNone/>
            </a:pPr>
            <a:r>
              <a:rPr lang="en-US" sz="1600" i="1" dirty="0" smtClean="0">
                <a:latin typeface="Arial" charset="0"/>
                <a:ea typeface="Osaka" charset="-128"/>
                <a:cs typeface="Osaka" charset="-128"/>
              </a:rPr>
              <a:t>Equation</a:t>
            </a:r>
            <a:endParaRPr lang="en-US" sz="1600" u="sng" dirty="0" smtClean="0">
              <a:latin typeface="Arial" charset="0"/>
              <a:ea typeface="Osaka" charset="-128"/>
              <a:cs typeface="Osaka" charset="-128"/>
            </a:endParaRPr>
          </a:p>
          <a:p>
            <a:pPr marL="0" indent="0">
              <a:lnSpc>
                <a:spcPct val="94000"/>
              </a:lnSpc>
              <a:spcBef>
                <a:spcPct val="47000"/>
              </a:spcBef>
              <a:buNone/>
            </a:pPr>
            <a:r>
              <a:rPr lang="en-US" sz="1600" dirty="0" err="1" smtClean="0">
                <a:latin typeface="Arial" charset="0"/>
                <a:ea typeface="Osaka" charset="-128"/>
                <a:cs typeface="Osaka" charset="-128"/>
              </a:rPr>
              <a:t>x</a:t>
            </a:r>
            <a:r>
              <a:rPr lang="en-US" sz="1600" dirty="0" smtClean="0">
                <a:latin typeface="Arial" charset="0"/>
                <a:ea typeface="Osaka" charset="-128"/>
                <a:cs typeface="Osaka" charset="-128"/>
              </a:rPr>
              <a:t> * 6 + 66 = 81.90</a:t>
            </a:r>
            <a:endParaRPr lang="en-US" sz="1600" dirty="0">
              <a:latin typeface="Arial" charset="0"/>
              <a:ea typeface="Osaka" charset="-128"/>
              <a:cs typeface="Osaka" charset="-128"/>
            </a:endParaRPr>
          </a:p>
        </p:txBody>
      </p:sp>
      <p:sp>
        <p:nvSpPr>
          <p:cNvPr id="35846" name="Text Box 6"/>
          <p:cNvSpPr txBox="1">
            <a:spLocks noChangeArrowheads="1"/>
          </p:cNvSpPr>
          <p:nvPr/>
        </p:nvSpPr>
        <p:spPr bwMode="auto">
          <a:xfrm>
            <a:off x="4724400" y="1701800"/>
            <a:ext cx="4038600" cy="707886"/>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latin typeface="+mn-lt"/>
              </a:rPr>
              <a:t>Math educators say: </a:t>
            </a:r>
            <a:br>
              <a:rPr lang="en-US" sz="2000" dirty="0">
                <a:latin typeface="+mn-lt"/>
              </a:rPr>
            </a:br>
            <a:r>
              <a:rPr lang="en-US" sz="2000" dirty="0">
                <a:latin typeface="+mn-lt"/>
              </a:rPr>
              <a:t>story or word is hardest </a:t>
            </a:r>
          </a:p>
        </p:txBody>
      </p:sp>
      <p:sp>
        <p:nvSpPr>
          <p:cNvPr id="35850" name="Text Box 10"/>
          <p:cNvSpPr txBox="1">
            <a:spLocks noChangeArrowheads="1"/>
          </p:cNvSpPr>
          <p:nvPr/>
        </p:nvSpPr>
        <p:spPr bwMode="auto">
          <a:xfrm>
            <a:off x="4724400" y="5237163"/>
            <a:ext cx="4038600" cy="892552"/>
          </a:xfrm>
          <a:prstGeom prst="rect">
            <a:avLst/>
          </a:prstGeom>
          <a:noFill/>
          <a:ln w="9525">
            <a:noFill/>
            <a:miter lim="800000"/>
            <a:headEnd/>
            <a:tailEnd/>
          </a:ln>
        </p:spPr>
        <p:txBody>
          <a:bodyPr>
            <a:prstTxWarp prst="textNoShape">
              <a:avLst/>
            </a:prstTxWarp>
            <a:spAutoFit/>
          </a:bodyPr>
          <a:lstStyle/>
          <a:p>
            <a:pPr>
              <a:spcBef>
                <a:spcPct val="50000"/>
              </a:spcBef>
            </a:pPr>
            <a:r>
              <a:rPr lang="en-US" sz="2000" i="1" dirty="0">
                <a:latin typeface="+mn-lt"/>
              </a:rPr>
              <a:t>Expert blind spot!</a:t>
            </a:r>
            <a:r>
              <a:rPr lang="en-US" sz="2000" dirty="0">
                <a:latin typeface="+mn-lt"/>
              </a:rPr>
              <a:t/>
            </a:r>
            <a:br>
              <a:rPr lang="en-US" sz="2000" dirty="0">
                <a:latin typeface="+mn-lt"/>
              </a:rPr>
            </a:br>
            <a:r>
              <a:rPr lang="en-US" sz="1600" dirty="0">
                <a:latin typeface="+mn-lt"/>
              </a:rPr>
              <a:t>Algebra </a:t>
            </a:r>
            <a:r>
              <a:rPr lang="en-US" sz="1600" dirty="0" smtClean="0">
                <a:latin typeface="+mn-lt"/>
              </a:rPr>
              <a:t>teachers, especially, incorrectly think equations are easy</a:t>
            </a:r>
            <a:endParaRPr lang="en-US" sz="2000" dirty="0">
              <a:latin typeface="+mn-lt"/>
            </a:endParaRPr>
          </a:p>
        </p:txBody>
      </p:sp>
      <p:grpSp>
        <p:nvGrpSpPr>
          <p:cNvPr id="11" name="Group 10"/>
          <p:cNvGrpSpPr/>
          <p:nvPr/>
        </p:nvGrpSpPr>
        <p:grpSpPr>
          <a:xfrm>
            <a:off x="4724400" y="2628900"/>
            <a:ext cx="4394200" cy="2413000"/>
            <a:chOff x="4724400" y="2374900"/>
            <a:chExt cx="4394200" cy="2413000"/>
          </a:xfrm>
        </p:grpSpPr>
        <p:sp>
          <p:nvSpPr>
            <p:cNvPr id="25609" name="Text Box 11"/>
            <p:cNvSpPr txBox="1">
              <a:spLocks noChangeArrowheads="1"/>
            </p:cNvSpPr>
            <p:nvPr/>
          </p:nvSpPr>
          <p:spPr bwMode="auto">
            <a:xfrm>
              <a:off x="4724400" y="2817813"/>
              <a:ext cx="1752600" cy="1015663"/>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latin typeface="+mn-lt"/>
                </a:rPr>
                <a:t>Students: equations are hardest</a:t>
              </a:r>
            </a:p>
          </p:txBody>
        </p:sp>
        <p:graphicFrame>
          <p:nvGraphicFramePr>
            <p:cNvPr id="773123" name="Object 3"/>
            <p:cNvGraphicFramePr>
              <a:graphicFrameLocks noChangeAspect="1"/>
            </p:cNvGraphicFramePr>
            <p:nvPr>
              <p:extLst>
                <p:ext uri="{D42A27DB-BD31-4B8C-83A1-F6EECF244321}">
                  <p14:modId xmlns:p14="http://schemas.microsoft.com/office/powerpoint/2010/main" val="4181840047"/>
                </p:ext>
              </p:extLst>
            </p:nvPr>
          </p:nvGraphicFramePr>
          <p:xfrm>
            <a:off x="6392223" y="2374900"/>
            <a:ext cx="2726377" cy="2413000"/>
          </p:xfrm>
          <a:graphic>
            <a:graphicData uri="http://schemas.openxmlformats.org/presentationml/2006/ole">
              <mc:AlternateContent xmlns:mc="http://schemas.openxmlformats.org/markup-compatibility/2006">
                <mc:Choice xmlns:v="urn:schemas-microsoft-com:vml" Requires="v">
                  <p:oleObj spid="_x0000_s1115" name="Chart" r:id="rId5" imgW="5054600" imgH="4470400" progId="MSGraph.Chart.8">
                    <p:embed followColorScheme="full"/>
                  </p:oleObj>
                </mc:Choice>
                <mc:Fallback>
                  <p:oleObj name="Chart" r:id="rId5" imgW="5054600" imgH="4470400"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2223" y="2374900"/>
                          <a:ext cx="2726377" cy="2413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sp>
        <p:nvSpPr>
          <p:cNvPr id="10" name="Text Box 11"/>
          <p:cNvSpPr txBox="1">
            <a:spLocks noChangeArrowheads="1"/>
          </p:cNvSpPr>
          <p:nvPr/>
        </p:nvSpPr>
        <p:spPr bwMode="auto">
          <a:xfrm>
            <a:off x="520700" y="6334036"/>
            <a:ext cx="4673600" cy="430887"/>
          </a:xfrm>
          <a:prstGeom prst="rect">
            <a:avLst/>
          </a:prstGeom>
          <a:solidFill>
            <a:srgbClr val="FFFF00"/>
          </a:solidFill>
          <a:ln w="12700">
            <a:noFill/>
            <a:miter lim="800000"/>
            <a:headEnd/>
            <a:tailEnd/>
          </a:ln>
        </p:spPr>
        <p:txBody>
          <a:bodyPr wrap="square">
            <a:prstTxWarp prst="textNoShape">
              <a:avLst/>
            </a:prstTxWarp>
            <a:spAutoFit/>
          </a:bodyPr>
          <a:lstStyle/>
          <a:p>
            <a:pPr eaLnBrk="1" hangingPunct="1">
              <a:spcBef>
                <a:spcPct val="50000"/>
              </a:spcBef>
            </a:pPr>
            <a:r>
              <a:rPr lang="en-US" sz="1100" dirty="0" smtClean="0">
                <a:solidFill>
                  <a:srgbClr val="01012C"/>
                </a:solidFill>
                <a:latin typeface="Arial" charset="0"/>
                <a:ea typeface="ＭＳ Ｐゴシック" pitchFamily="1" charset="-128"/>
                <a:cs typeface="ＭＳ Ｐゴシック" pitchFamily="1" charset="-128"/>
              </a:rPr>
              <a:t>Koedinger &amp; Nathan (2004). The real story behind story problems</a:t>
            </a:r>
            <a:r>
              <a:rPr lang="en-US" sz="1100" dirty="0">
                <a:solidFill>
                  <a:srgbClr val="01012C"/>
                </a:solidFill>
                <a:latin typeface="Arial" charset="0"/>
                <a:ea typeface="ＭＳ Ｐゴシック" pitchFamily="1" charset="-128"/>
                <a:cs typeface="ＭＳ Ｐゴシック" pitchFamily="1" charset="-128"/>
              </a:rPr>
              <a:t>: </a:t>
            </a:r>
            <a:r>
              <a:rPr lang="en-US" sz="1100" dirty="0" smtClean="0">
                <a:solidFill>
                  <a:srgbClr val="01012C"/>
                </a:solidFill>
                <a:latin typeface="Arial" charset="0"/>
                <a:ea typeface="ＭＳ Ｐゴシック" pitchFamily="1" charset="-128"/>
                <a:cs typeface="ＭＳ Ｐゴシック" pitchFamily="1" charset="-128"/>
              </a:rPr>
              <a:t>Effects </a:t>
            </a:r>
            <a:r>
              <a:rPr lang="en-US" sz="1100" dirty="0">
                <a:solidFill>
                  <a:srgbClr val="01012C"/>
                </a:solidFill>
                <a:latin typeface="Arial" charset="0"/>
                <a:ea typeface="ＭＳ Ｐゴシック" pitchFamily="1" charset="-128"/>
                <a:cs typeface="ＭＳ Ｐゴシック" pitchFamily="1" charset="-128"/>
              </a:rPr>
              <a:t>of representations on quantitative reasoning</a:t>
            </a:r>
            <a:r>
              <a:rPr lang="en-US" sz="1100" dirty="0" smtClean="0">
                <a:solidFill>
                  <a:srgbClr val="01012C"/>
                </a:solidFill>
                <a:latin typeface="Arial" charset="0"/>
                <a:ea typeface="ＭＳ Ｐゴシック" pitchFamily="1" charset="-128"/>
                <a:cs typeface="ＭＳ Ｐゴシック" pitchFamily="1" charset="-128"/>
              </a:rPr>
              <a:t>. </a:t>
            </a:r>
            <a:r>
              <a:rPr lang="en-US" sz="1100" i="1" dirty="0" smtClean="0">
                <a:solidFill>
                  <a:srgbClr val="01012C"/>
                </a:solidFill>
                <a:latin typeface="Arial" charset="0"/>
                <a:ea typeface="ＭＳ Ｐゴシック" pitchFamily="1" charset="-128"/>
                <a:cs typeface="ＭＳ Ｐゴシック" pitchFamily="1" charset="-128"/>
              </a:rPr>
              <a:t>Learning Science.</a:t>
            </a:r>
          </a:p>
        </p:txBody>
      </p:sp>
    </p:spTree>
    <p:custDataLst>
      <p:tags r:id="rId2"/>
    </p:custDataLst>
    <p:extLst>
      <p:ext uri="{BB962C8B-B14F-4D97-AF65-F5344CB8AC3E}">
        <p14:creationId xmlns:p14="http://schemas.microsoft.com/office/powerpoint/2010/main" val="3898267168"/>
      </p:ext>
    </p:extLst>
  </p:cSld>
  <p:clrMapOvr>
    <a:masterClrMapping/>
  </p:clrMapOvr>
  <p:transition xmlns:p14="http://schemas.microsoft.com/office/powerpoint/2010/main" advTm="121134"/>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build="p" autoUpdateAnimBg="0"/>
      <p:bldP spid="3585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7" name="Picture 3"/>
          <p:cNvPicPr>
            <a:picLocks noChangeAspect="1" noChangeArrowheads="1"/>
          </p:cNvPicPr>
          <p:nvPr/>
        </p:nvPicPr>
        <p:blipFill>
          <a:blip r:embed="rId3"/>
          <a:srcRect/>
          <a:stretch>
            <a:fillRect/>
          </a:stretch>
        </p:blipFill>
        <p:spPr bwMode="auto">
          <a:xfrm>
            <a:off x="685800" y="2286000"/>
            <a:ext cx="6897057" cy="4205187"/>
          </a:xfrm>
          <a:prstGeom prst="rect">
            <a:avLst/>
          </a:prstGeom>
          <a:noFill/>
          <a:ln w="12700">
            <a:noFill/>
            <a:miter lim="800000"/>
            <a:headEnd/>
            <a:tailEnd/>
          </a:ln>
          <a:effectLst/>
        </p:spPr>
      </p:pic>
      <p:grpSp>
        <p:nvGrpSpPr>
          <p:cNvPr id="2" name="Group 26"/>
          <p:cNvGrpSpPr/>
          <p:nvPr/>
        </p:nvGrpSpPr>
        <p:grpSpPr>
          <a:xfrm>
            <a:off x="4838700" y="2667000"/>
            <a:ext cx="3646487" cy="2748822"/>
            <a:chOff x="4838700" y="2667000"/>
            <a:chExt cx="3646487" cy="2748822"/>
          </a:xfrm>
        </p:grpSpPr>
        <p:pic>
          <p:nvPicPr>
            <p:cNvPr id="175111" name="Picture 7"/>
            <p:cNvPicPr>
              <a:picLocks noChangeAspect="1" noChangeArrowheads="1"/>
            </p:cNvPicPr>
            <p:nvPr/>
          </p:nvPicPr>
          <p:blipFill>
            <a:blip r:embed="rId4"/>
            <a:srcRect l="24826" t="12427" r="7906" b="26184"/>
            <a:stretch>
              <a:fillRect/>
            </a:stretch>
          </p:blipFill>
          <p:spPr bwMode="auto">
            <a:xfrm>
              <a:off x="5638800" y="3886200"/>
              <a:ext cx="2846387" cy="1529622"/>
            </a:xfrm>
            <a:prstGeom prst="rect">
              <a:avLst/>
            </a:prstGeom>
            <a:noFill/>
            <a:ln w="12700">
              <a:noFill/>
              <a:miter lim="800000"/>
              <a:headEnd/>
              <a:tailEnd/>
            </a:ln>
            <a:effectLst>
              <a:outerShdw blurRad="50800" dist="38100" dir="2700000">
                <a:srgbClr val="000000">
                  <a:alpha val="43000"/>
                </a:srgbClr>
              </a:outerShdw>
            </a:effectLst>
          </p:spPr>
        </p:pic>
        <p:cxnSp>
          <p:nvCxnSpPr>
            <p:cNvPr id="22" name="Straight Arrow Connector 21"/>
            <p:cNvCxnSpPr/>
            <p:nvPr/>
          </p:nvCxnSpPr>
          <p:spPr>
            <a:xfrm rot="16200000" flipH="1">
              <a:off x="6324600" y="2895600"/>
              <a:ext cx="1219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38700" y="3200400"/>
              <a:ext cx="2374900" cy="292388"/>
            </a:xfrm>
            <a:prstGeom prst="rect">
              <a:avLst/>
            </a:prstGeom>
            <a:solidFill>
              <a:schemeClr val="tx2"/>
            </a:solidFill>
            <a:effectLst>
              <a:outerShdw blurRad="50800" dist="38100" dir="2700000">
                <a:srgbClr val="000000">
                  <a:alpha val="43000"/>
                </a:srgbClr>
              </a:outerShdw>
            </a:effectLst>
          </p:spPr>
          <p:txBody>
            <a:bodyPr wrap="square" tIns="0" rtlCol="0">
              <a:spAutoFit/>
            </a:bodyPr>
            <a:lstStyle/>
            <a:p>
              <a:r>
                <a:rPr lang="en-US" sz="1600" dirty="0" smtClean="0">
                  <a:solidFill>
                    <a:srgbClr val="01012C"/>
                  </a:solidFill>
                </a:rPr>
                <a:t>Personalized instruction</a:t>
              </a:r>
            </a:p>
          </p:txBody>
        </p:sp>
      </p:grpSp>
      <p:grpSp>
        <p:nvGrpSpPr>
          <p:cNvPr id="3" name="Group 25"/>
          <p:cNvGrpSpPr/>
          <p:nvPr/>
        </p:nvGrpSpPr>
        <p:grpSpPr>
          <a:xfrm>
            <a:off x="59208" y="4191000"/>
            <a:ext cx="3598392" cy="990600"/>
            <a:chOff x="59208" y="4191000"/>
            <a:chExt cx="3598392" cy="990600"/>
          </a:xfrm>
        </p:grpSpPr>
        <p:pic>
          <p:nvPicPr>
            <p:cNvPr id="8" name="Picture 4"/>
            <p:cNvPicPr>
              <a:picLocks noChangeAspect="1" noChangeArrowheads="1"/>
            </p:cNvPicPr>
            <p:nvPr/>
          </p:nvPicPr>
          <p:blipFill>
            <a:blip r:embed="rId5"/>
            <a:srcRect t="81797"/>
            <a:stretch>
              <a:fillRect/>
            </a:stretch>
          </p:blipFill>
          <p:spPr bwMode="auto">
            <a:xfrm>
              <a:off x="59208" y="4648200"/>
              <a:ext cx="3598392" cy="533400"/>
            </a:xfrm>
            <a:prstGeom prst="rect">
              <a:avLst/>
            </a:prstGeom>
            <a:noFill/>
            <a:ln w="12700">
              <a:solidFill>
                <a:schemeClr val="tx2"/>
              </a:solidFill>
              <a:miter lim="800000"/>
              <a:headEnd/>
              <a:tailEnd/>
            </a:ln>
            <a:effectLst>
              <a:outerShdw blurRad="50800" dist="38100" dir="2700000">
                <a:srgbClr val="000000">
                  <a:alpha val="43000"/>
                </a:srgbClr>
              </a:outerShdw>
            </a:effectLst>
          </p:spPr>
        </p:pic>
        <p:sp>
          <p:nvSpPr>
            <p:cNvPr id="16" name="TextBox 15"/>
            <p:cNvSpPr txBox="1"/>
            <p:nvPr/>
          </p:nvSpPr>
          <p:spPr>
            <a:xfrm>
              <a:off x="304800" y="4191000"/>
              <a:ext cx="2260600" cy="292388"/>
            </a:xfrm>
            <a:prstGeom prst="rect">
              <a:avLst/>
            </a:prstGeom>
            <a:solidFill>
              <a:schemeClr val="tx2"/>
            </a:solidFill>
            <a:effectLst>
              <a:outerShdw blurRad="50800" dist="38100" dir="2700000">
                <a:srgbClr val="000000">
                  <a:alpha val="43000"/>
                </a:srgbClr>
              </a:outerShdw>
            </a:effectLst>
          </p:spPr>
          <p:txBody>
            <a:bodyPr wrap="square" tIns="0" rtlCol="0">
              <a:spAutoFit/>
            </a:bodyPr>
            <a:lstStyle/>
            <a:p>
              <a:r>
                <a:rPr lang="en-US" sz="1600" dirty="0" smtClean="0">
                  <a:solidFill>
                    <a:srgbClr val="01012C"/>
                  </a:solidFill>
                </a:rPr>
                <a:t>Challenging questions</a:t>
              </a:r>
            </a:p>
          </p:txBody>
        </p:sp>
        <p:cxnSp>
          <p:nvCxnSpPr>
            <p:cNvPr id="20" name="Straight Arrow Connector 19"/>
            <p:cNvCxnSpPr/>
            <p:nvPr/>
          </p:nvCxnSpPr>
          <p:spPr>
            <a:xfrm rot="5400000">
              <a:off x="533400" y="4495800"/>
              <a:ext cx="2286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 name="Group 45"/>
          <p:cNvGrpSpPr/>
          <p:nvPr/>
        </p:nvGrpSpPr>
        <p:grpSpPr>
          <a:xfrm>
            <a:off x="5626100" y="2571690"/>
            <a:ext cx="3392488" cy="4121210"/>
            <a:chOff x="5626100" y="2571690"/>
            <a:chExt cx="3392488" cy="4121210"/>
          </a:xfrm>
        </p:grpSpPr>
        <p:pic>
          <p:nvPicPr>
            <p:cNvPr id="1402886" name="Picture 6"/>
            <p:cNvPicPr>
              <a:picLocks noChangeAspect="1" noChangeArrowheads="1"/>
            </p:cNvPicPr>
            <p:nvPr/>
          </p:nvPicPr>
          <p:blipFill>
            <a:blip r:embed="rId6"/>
            <a:srcRect/>
            <a:stretch>
              <a:fillRect/>
            </a:stretch>
          </p:blipFill>
          <p:spPr bwMode="auto">
            <a:xfrm>
              <a:off x="5626100" y="5499100"/>
              <a:ext cx="3392488" cy="1193800"/>
            </a:xfrm>
            <a:prstGeom prst="rect">
              <a:avLst/>
            </a:prstGeom>
            <a:noFill/>
            <a:ln w="12700">
              <a:noFill/>
              <a:miter lim="800000"/>
              <a:headEnd/>
              <a:tailEnd/>
            </a:ln>
          </p:spPr>
        </p:pic>
        <p:sp>
          <p:nvSpPr>
            <p:cNvPr id="18" name="TextBox 17"/>
            <p:cNvSpPr txBox="1"/>
            <p:nvPr/>
          </p:nvSpPr>
          <p:spPr>
            <a:xfrm>
              <a:off x="7061200" y="5511800"/>
              <a:ext cx="1943100" cy="292388"/>
            </a:xfrm>
            <a:prstGeom prst="rect">
              <a:avLst/>
            </a:prstGeom>
            <a:solidFill>
              <a:schemeClr val="tx2"/>
            </a:solidFill>
            <a:effectLst>
              <a:outerShdw blurRad="50800" dist="38100" dir="2700000">
                <a:srgbClr val="000000">
                  <a:alpha val="43000"/>
                </a:srgbClr>
              </a:outerShdw>
            </a:effectLst>
          </p:spPr>
          <p:txBody>
            <a:bodyPr wrap="square" tIns="0" rtlCol="0">
              <a:spAutoFit/>
            </a:bodyPr>
            <a:lstStyle/>
            <a:p>
              <a:r>
                <a:rPr lang="en-US" sz="1600" dirty="0" smtClean="0">
                  <a:solidFill>
                    <a:srgbClr val="01012C"/>
                  </a:solidFill>
                </a:rPr>
                <a:t>… individualization</a:t>
              </a:r>
            </a:p>
          </p:txBody>
        </p:sp>
        <p:cxnSp>
          <p:nvCxnSpPr>
            <p:cNvPr id="28" name="Curved Connector 27"/>
            <p:cNvCxnSpPr/>
            <p:nvPr/>
          </p:nvCxnSpPr>
          <p:spPr>
            <a:xfrm>
              <a:off x="7835900" y="2755900"/>
              <a:ext cx="1003300" cy="482600"/>
            </a:xfrm>
            <a:prstGeom prst="curvedConnector3">
              <a:avLst>
                <a:gd name="adj1" fmla="val 100633"/>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67600" y="2571690"/>
              <a:ext cx="1244600" cy="292388"/>
            </a:xfrm>
            <a:prstGeom prst="rect">
              <a:avLst/>
            </a:prstGeom>
            <a:solidFill>
              <a:schemeClr val="tx2"/>
            </a:solidFill>
            <a:effectLst>
              <a:outerShdw blurRad="50800" dist="38100" dir="2700000">
                <a:srgbClr val="000000">
                  <a:alpha val="43000"/>
                </a:srgbClr>
              </a:outerShdw>
            </a:effectLst>
          </p:spPr>
          <p:txBody>
            <a:bodyPr wrap="square" tIns="0" rtlCol="0">
              <a:spAutoFit/>
            </a:bodyPr>
            <a:lstStyle/>
            <a:p>
              <a:r>
                <a:rPr lang="en-US" sz="1600" dirty="0" smtClean="0">
                  <a:solidFill>
                    <a:srgbClr val="01012C"/>
                  </a:solidFill>
                </a:rPr>
                <a:t>Progress…</a:t>
              </a:r>
            </a:p>
          </p:txBody>
        </p:sp>
      </p:grpSp>
      <p:grpSp>
        <p:nvGrpSpPr>
          <p:cNvPr id="5" name="Group 23"/>
          <p:cNvGrpSpPr/>
          <p:nvPr/>
        </p:nvGrpSpPr>
        <p:grpSpPr>
          <a:xfrm>
            <a:off x="159940" y="1358900"/>
            <a:ext cx="3954860" cy="1612900"/>
            <a:chOff x="159940" y="1358900"/>
            <a:chExt cx="3954860" cy="1612900"/>
          </a:xfrm>
        </p:grpSpPr>
        <p:pic>
          <p:nvPicPr>
            <p:cNvPr id="175108" name="Picture 4"/>
            <p:cNvPicPr>
              <a:picLocks noChangeAspect="1" noChangeArrowheads="1"/>
            </p:cNvPicPr>
            <p:nvPr/>
          </p:nvPicPr>
          <p:blipFill>
            <a:blip r:embed="rId5"/>
            <a:srcRect b="73974"/>
            <a:stretch>
              <a:fillRect/>
            </a:stretch>
          </p:blipFill>
          <p:spPr bwMode="auto">
            <a:xfrm>
              <a:off x="159940" y="1358900"/>
              <a:ext cx="3954860" cy="838200"/>
            </a:xfrm>
            <a:prstGeom prst="rect">
              <a:avLst/>
            </a:prstGeom>
            <a:noFill/>
            <a:ln w="12700">
              <a:noFill/>
              <a:miter lim="800000"/>
              <a:headEnd/>
              <a:tailEnd/>
            </a:ln>
            <a:effectLst>
              <a:outerShdw blurRad="50800" dist="38100" dir="2700000">
                <a:srgbClr val="000000">
                  <a:alpha val="43000"/>
                </a:srgbClr>
              </a:outerShdw>
            </a:effectLst>
          </p:spPr>
        </p:pic>
        <p:sp>
          <p:nvSpPr>
            <p:cNvPr id="23" name="TextBox 22"/>
            <p:cNvSpPr txBox="1"/>
            <p:nvPr/>
          </p:nvSpPr>
          <p:spPr>
            <a:xfrm>
              <a:off x="546100" y="2425700"/>
              <a:ext cx="1968500" cy="292388"/>
            </a:xfrm>
            <a:prstGeom prst="rect">
              <a:avLst/>
            </a:prstGeom>
            <a:solidFill>
              <a:schemeClr val="tx2"/>
            </a:solidFill>
            <a:effectLst>
              <a:outerShdw blurRad="50800" dist="38100" dir="2700000">
                <a:srgbClr val="000000">
                  <a:alpha val="43000"/>
                </a:srgbClr>
              </a:outerShdw>
            </a:effectLst>
          </p:spPr>
          <p:txBody>
            <a:bodyPr wrap="square" tIns="0" rtlCol="0">
              <a:spAutoFit/>
            </a:bodyPr>
            <a:lstStyle/>
            <a:p>
              <a:r>
                <a:rPr lang="en-US" sz="1600" dirty="0" smtClean="0">
                  <a:solidFill>
                    <a:srgbClr val="01012C"/>
                  </a:solidFill>
                </a:rPr>
                <a:t>Authentic problems</a:t>
              </a:r>
            </a:p>
          </p:txBody>
        </p:sp>
        <p:cxnSp>
          <p:nvCxnSpPr>
            <p:cNvPr id="32" name="Straight Arrow Connector 31"/>
            <p:cNvCxnSpPr/>
            <p:nvPr/>
          </p:nvCxnSpPr>
          <p:spPr>
            <a:xfrm rot="16200000" flipV="1">
              <a:off x="190500" y="24765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 name="Group 24"/>
          <p:cNvGrpSpPr/>
          <p:nvPr/>
        </p:nvGrpSpPr>
        <p:grpSpPr>
          <a:xfrm>
            <a:off x="2819400" y="558800"/>
            <a:ext cx="6096000" cy="2273300"/>
            <a:chOff x="2819400" y="558800"/>
            <a:chExt cx="6096000" cy="2273300"/>
          </a:xfrm>
        </p:grpSpPr>
        <p:pic>
          <p:nvPicPr>
            <p:cNvPr id="175110" name="Picture 6" descr="a3.tiff                                                        0006F3F3HD                             C3226EEA:"/>
            <p:cNvPicPr>
              <a:picLocks noChangeAspect="1" noChangeArrowheads="1"/>
            </p:cNvPicPr>
            <p:nvPr/>
          </p:nvPicPr>
          <p:blipFill>
            <a:blip r:embed="rId7"/>
            <a:srcRect l="43076" t="12312" r="8760" b="60219"/>
            <a:stretch>
              <a:fillRect/>
            </a:stretch>
          </p:blipFill>
          <p:spPr bwMode="auto">
            <a:xfrm>
              <a:off x="4485397" y="558800"/>
              <a:ext cx="4430003" cy="1579064"/>
            </a:xfrm>
            <a:prstGeom prst="rect">
              <a:avLst/>
            </a:prstGeom>
            <a:noFill/>
            <a:effectLst>
              <a:outerShdw blurRad="50800" dist="38100" dir="2700000">
                <a:srgbClr val="000000">
                  <a:alpha val="43000"/>
                </a:srgbClr>
              </a:outerShdw>
            </a:effectLst>
          </p:spPr>
        </p:pic>
        <p:cxnSp>
          <p:nvCxnSpPr>
            <p:cNvPr id="34" name="Straight Arrow Connector 33"/>
            <p:cNvCxnSpPr/>
            <p:nvPr/>
          </p:nvCxnSpPr>
          <p:spPr>
            <a:xfrm rot="5400000" flipH="1" flipV="1">
              <a:off x="4876800" y="2374900"/>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19400" y="2362200"/>
              <a:ext cx="3327400" cy="292388"/>
            </a:xfrm>
            <a:prstGeom prst="rect">
              <a:avLst/>
            </a:prstGeom>
            <a:solidFill>
              <a:schemeClr val="tx2"/>
            </a:solidFill>
            <a:effectLst>
              <a:outerShdw blurRad="50800" dist="38100" dir="2700000">
                <a:srgbClr val="000000">
                  <a:alpha val="43000"/>
                </a:srgbClr>
              </a:outerShdw>
            </a:effectLst>
          </p:spPr>
          <p:txBody>
            <a:bodyPr wrap="square" tIns="0" rtlCol="0">
              <a:spAutoFit/>
            </a:bodyPr>
            <a:lstStyle/>
            <a:p>
              <a:r>
                <a:rPr lang="en-US" sz="1600" dirty="0" smtClean="0">
                  <a:solidFill>
                    <a:srgbClr val="01012C"/>
                  </a:solidFill>
                </a:rPr>
                <a:t>Feedback </a:t>
              </a:r>
              <a:r>
                <a:rPr lang="en-US" sz="1600" i="1" dirty="0" smtClean="0">
                  <a:solidFill>
                    <a:srgbClr val="01012C"/>
                  </a:solidFill>
                </a:rPr>
                <a:t>within </a:t>
              </a:r>
              <a:r>
                <a:rPr lang="en-US" sz="1600" dirty="0" smtClean="0">
                  <a:solidFill>
                    <a:srgbClr val="01012C"/>
                  </a:solidFill>
                </a:rPr>
                <a:t>complex solutions</a:t>
              </a:r>
              <a:endParaRPr lang="en-US" sz="1400" dirty="0" smtClean="0">
                <a:solidFill>
                  <a:srgbClr val="01012C"/>
                </a:solidFill>
              </a:endParaRPr>
            </a:p>
          </p:txBody>
        </p:sp>
      </p:grpSp>
      <p:sp>
        <p:nvSpPr>
          <p:cNvPr id="21" name="Rectangle 2"/>
          <p:cNvSpPr>
            <a:spLocks noGrp="1"/>
          </p:cNvSpPr>
          <p:nvPr>
            <p:ph type="title"/>
          </p:nvPr>
        </p:nvSpPr>
        <p:spPr>
          <a:xfrm>
            <a:off x="282575" y="265113"/>
            <a:ext cx="4238625" cy="758825"/>
          </a:xfrm>
        </p:spPr>
        <p:txBody>
          <a:bodyPr/>
          <a:lstStyle/>
          <a:p>
            <a:r>
              <a:rPr lang="en-US" sz="2800" dirty="0"/>
              <a:t>Cognitive Tutors: </a:t>
            </a:r>
            <a:r>
              <a:rPr lang="en-US" sz="2400" dirty="0" smtClean="0"/>
              <a:t>Adaptive Support </a:t>
            </a:r>
            <a:r>
              <a:rPr lang="en-US" sz="2400" dirty="0"/>
              <a:t>for Learning by Doing</a:t>
            </a:r>
            <a:endParaRPr lang="en-US" sz="2800" dirty="0"/>
          </a:p>
        </p:txBody>
      </p:sp>
    </p:spTree>
    <p:custDataLst>
      <p:tags r:id="rId1"/>
    </p:custDataLst>
    <p:extLst>
      <p:ext uri="{BB962C8B-B14F-4D97-AF65-F5344CB8AC3E}">
        <p14:creationId xmlns:p14="http://schemas.microsoft.com/office/powerpoint/2010/main" val="2702709555"/>
      </p:ext>
    </p:extLst>
  </p:cSld>
  <p:clrMapOvr>
    <a:masterClrMapping/>
  </p:clrMapOvr>
  <p:transition xmlns:p14="http://schemas.microsoft.com/office/powerpoint/2010/main" advTm="9634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
</p:tagLst>
</file>

<file path=ppt/tags/tag10.xml><?xml version="1.0" encoding="utf-8"?>
<p:tagLst xmlns:a="http://schemas.openxmlformats.org/drawingml/2006/main" xmlns:r="http://schemas.openxmlformats.org/officeDocument/2006/relationships" xmlns:p="http://schemas.openxmlformats.org/presentationml/2006/main">
  <p:tag name="TIMING" val="|3.6|8.2|11.9"/>
</p:tagLst>
</file>

<file path=ppt/tags/tag11.xml><?xml version="1.0" encoding="utf-8"?>
<p:tagLst xmlns:a="http://schemas.openxmlformats.org/drawingml/2006/main" xmlns:r="http://schemas.openxmlformats.org/officeDocument/2006/relationships" xmlns:p="http://schemas.openxmlformats.org/presentationml/2006/main">
  <p:tag name="TIMING" val="|32.4|10.6"/>
</p:tagLst>
</file>

<file path=ppt/tags/tag12.xml><?xml version="1.0" encoding="utf-8"?>
<p:tagLst xmlns:a="http://schemas.openxmlformats.org/drawingml/2006/main" xmlns:r="http://schemas.openxmlformats.org/officeDocument/2006/relationships" xmlns:p="http://schemas.openxmlformats.org/presentationml/2006/main">
  <p:tag name="TIMING" val="|3.6|10.3|6.9"/>
</p:tagLst>
</file>

<file path=ppt/tags/tag13.xml><?xml version="1.0" encoding="utf-8"?>
<p:tagLst xmlns:a="http://schemas.openxmlformats.org/drawingml/2006/main" xmlns:r="http://schemas.openxmlformats.org/officeDocument/2006/relationships" xmlns:p="http://schemas.openxmlformats.org/presentationml/2006/main">
  <p:tag name="TIMING" val="|27.1|1.2"/>
</p:tagLst>
</file>

<file path=ppt/tags/tag14.xml><?xml version="1.0" encoding="utf-8"?>
<p:tagLst xmlns:a="http://schemas.openxmlformats.org/drawingml/2006/main" xmlns:r="http://schemas.openxmlformats.org/officeDocument/2006/relationships" xmlns:p="http://schemas.openxmlformats.org/presentationml/2006/main">
  <p:tag name="TIMING" val="|73.4|57.8"/>
</p:tagLst>
</file>

<file path=ppt/tags/tag15.xml><?xml version="1.0" encoding="utf-8"?>
<p:tagLst xmlns:a="http://schemas.openxmlformats.org/drawingml/2006/main" xmlns:r="http://schemas.openxmlformats.org/officeDocument/2006/relationships" xmlns:p="http://schemas.openxmlformats.org/presentationml/2006/main">
  <p:tag name="TIMING" val="|34.9|19.7"/>
</p:tagLst>
</file>

<file path=ppt/tags/tag16.xml><?xml version="1.0" encoding="utf-8"?>
<p:tagLst xmlns:a="http://schemas.openxmlformats.org/drawingml/2006/main" xmlns:r="http://schemas.openxmlformats.org/officeDocument/2006/relationships" xmlns:p="http://schemas.openxmlformats.org/presentationml/2006/main">
  <p:tag name="TIMING" val="|13|1.5"/>
</p:tagLst>
</file>

<file path=ppt/tags/tag17.xml><?xml version="1.0" encoding="utf-8"?>
<p:tagLst xmlns:a="http://schemas.openxmlformats.org/drawingml/2006/main" xmlns:r="http://schemas.openxmlformats.org/officeDocument/2006/relationships" xmlns:p="http://schemas.openxmlformats.org/presentationml/2006/main">
  <p:tag name="TIMING" val="|25.8|6.5|12.3|3.9"/>
</p:tagLst>
</file>

<file path=ppt/tags/tag18.xml><?xml version="1.0" encoding="utf-8"?>
<p:tagLst xmlns:a="http://schemas.openxmlformats.org/drawingml/2006/main" xmlns:r="http://schemas.openxmlformats.org/officeDocument/2006/relationships" xmlns:p="http://schemas.openxmlformats.org/presentationml/2006/main">
  <p:tag name="TIMING" val="|7.4|13.9|18.9|2.6"/>
</p:tagLst>
</file>

<file path=ppt/tags/tag2.xml><?xml version="1.0" encoding="utf-8"?>
<p:tagLst xmlns:a="http://schemas.openxmlformats.org/drawingml/2006/main" xmlns:r="http://schemas.openxmlformats.org/officeDocument/2006/relationships" xmlns:p="http://schemas.openxmlformats.org/presentationml/2006/main">
  <p:tag name="TIMING" val="|39.2|10.7|6.1"/>
</p:tagLst>
</file>

<file path=ppt/tags/tag3.xml><?xml version="1.0" encoding="utf-8"?>
<p:tagLst xmlns:a="http://schemas.openxmlformats.org/drawingml/2006/main" xmlns:r="http://schemas.openxmlformats.org/officeDocument/2006/relationships" xmlns:p="http://schemas.openxmlformats.org/presentationml/2006/main">
  <p:tag name="TIMING" val="|12.1|9.4|15.5|15.3|28"/>
</p:tagLst>
</file>

<file path=ppt/tags/tag4.xml><?xml version="1.0" encoding="utf-8"?>
<p:tagLst xmlns:a="http://schemas.openxmlformats.org/drawingml/2006/main" xmlns:r="http://schemas.openxmlformats.org/officeDocument/2006/relationships" xmlns:p="http://schemas.openxmlformats.org/presentationml/2006/main">
  <p:tag name="TIMING" val="|5.1|38.3|3"/>
</p:tagLst>
</file>

<file path=ppt/tags/tag5.xml><?xml version="1.0" encoding="utf-8"?>
<p:tagLst xmlns:a="http://schemas.openxmlformats.org/drawingml/2006/main" xmlns:r="http://schemas.openxmlformats.org/officeDocument/2006/relationships" xmlns:p="http://schemas.openxmlformats.org/presentationml/2006/main">
  <p:tag name="TIMING" val="|59.7"/>
</p:tagLst>
</file>

<file path=ppt/tags/tag6.xml><?xml version="1.0" encoding="utf-8"?>
<p:tagLst xmlns:a="http://schemas.openxmlformats.org/drawingml/2006/main" xmlns:r="http://schemas.openxmlformats.org/officeDocument/2006/relationships" xmlns:p="http://schemas.openxmlformats.org/presentationml/2006/main">
  <p:tag name="TIMING" val="|30.7|6.4"/>
</p:tagLst>
</file>

<file path=ppt/tags/tag7.xml><?xml version="1.0" encoding="utf-8"?>
<p:tagLst xmlns:a="http://schemas.openxmlformats.org/drawingml/2006/main" xmlns:r="http://schemas.openxmlformats.org/officeDocument/2006/relationships" xmlns:p="http://schemas.openxmlformats.org/presentationml/2006/main">
  <p:tag name="TIMING" val="|54.1|6.2|20.9"/>
</p:tagLst>
</file>

<file path=ppt/tags/tag8.xml><?xml version="1.0" encoding="utf-8"?>
<p:tagLst xmlns:a="http://schemas.openxmlformats.org/drawingml/2006/main" xmlns:r="http://schemas.openxmlformats.org/officeDocument/2006/relationships" xmlns:p="http://schemas.openxmlformats.org/presentationml/2006/main">
  <p:tag name="TIMING" val="|14.5|24.1"/>
</p:tagLst>
</file>

<file path=ppt/tags/tag9.xml><?xml version="1.0" encoding="utf-8"?>
<p:tagLst xmlns:a="http://schemas.openxmlformats.org/drawingml/2006/main" xmlns:r="http://schemas.openxmlformats.org/officeDocument/2006/relationships" xmlns:p="http://schemas.openxmlformats.org/presentationml/2006/main">
  <p:tag name="TIMING" val="|36.3|27.3|3.5"/>
</p:tagLst>
</file>

<file path=ppt/theme/theme1.xml><?xml version="1.0" encoding="utf-8"?>
<a:theme xmlns:a="http://schemas.openxmlformats.org/drawingml/2006/main" name="Blank Presentation">
  <a:themeElements>
    <a:clrScheme name="Blank Presentation 8">
      <a:dk1>
        <a:srgbClr val="808080"/>
      </a:dk1>
      <a:lt1>
        <a:srgbClr val="FFFFFF"/>
      </a:lt1>
      <a:dk2>
        <a:srgbClr val="01012C"/>
      </a:dk2>
      <a:lt2>
        <a:srgbClr val="FFFF00"/>
      </a:lt2>
      <a:accent1>
        <a:srgbClr val="00CC99"/>
      </a:accent1>
      <a:accent2>
        <a:srgbClr val="3333CC"/>
      </a:accent2>
      <a:accent3>
        <a:srgbClr val="AAAAAC"/>
      </a:accent3>
      <a:accent4>
        <a:srgbClr val="DADADA"/>
      </a:accent4>
      <a:accent5>
        <a:srgbClr val="AAE2CA"/>
      </a:accent5>
      <a:accent6>
        <a:srgbClr val="2D2DB9"/>
      </a:accent6>
      <a:hlink>
        <a:srgbClr val="CCCCFF"/>
      </a:hlink>
      <a:folHlink>
        <a:srgbClr val="B2B2B2"/>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808080"/>
        </a:dk1>
        <a:lt1>
          <a:srgbClr val="FFFFFF"/>
        </a:lt1>
        <a:dk2>
          <a:srgbClr val="01012C"/>
        </a:dk2>
        <a:lt2>
          <a:srgbClr val="FFFF00"/>
        </a:lt2>
        <a:accent1>
          <a:srgbClr val="00CC99"/>
        </a:accent1>
        <a:accent2>
          <a:srgbClr val="3333CC"/>
        </a:accent2>
        <a:accent3>
          <a:srgbClr val="AAAAAC"/>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77238</TotalTime>
  <Pages>60</Pages>
  <Words>3977</Words>
  <Application>Microsoft Macintosh PowerPoint</Application>
  <PresentationFormat>On-screen Show (4:3)</PresentationFormat>
  <Paragraphs>565</Paragraphs>
  <Slides>62</Slides>
  <Notes>26</Notes>
  <HiddenSlides>0</HiddenSlides>
  <MMClips>1</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62</vt:i4>
      </vt:variant>
    </vt:vector>
  </HeadingPairs>
  <TitlesOfParts>
    <vt:vector size="66" baseType="lpstr">
      <vt:lpstr>Blank Presentation</vt:lpstr>
      <vt:lpstr>1_Office Theme</vt:lpstr>
      <vt:lpstr>Chart</vt:lpstr>
      <vt:lpstr>Visio</vt:lpstr>
      <vt:lpstr>Data and Models of Learning to Improve Education</vt:lpstr>
      <vt:lpstr> </vt:lpstr>
      <vt:lpstr>A Travel through Time!</vt:lpstr>
      <vt:lpstr>Take-away Messages</vt:lpstr>
      <vt:lpstr>A Travel through Time!</vt:lpstr>
      <vt:lpstr>Leading up to DataShop</vt:lpstr>
      <vt:lpstr>1993 Log Data Analysis – Comparing 2 ITSs for geometry proof</vt:lpstr>
      <vt:lpstr>Data =&gt; Insight =&gt;  Adaptation that works for all students</vt:lpstr>
      <vt:lpstr>Cognitive Tutors: Adaptive Support for Learning by Doing</vt:lpstr>
      <vt:lpstr>Randomized Field Trial Data =&gt; 2x improvement in learning</vt:lpstr>
      <vt:lpstr>Cognitive Tutors: Using Cognitive Modeling to Individualize Instruction</vt:lpstr>
      <vt:lpstr>Cognitive Tutors: Using Cognitive Modeling to Individualize Instruction</vt:lpstr>
      <vt:lpstr>Early learning curves</vt:lpstr>
      <vt:lpstr>Original Plan for “The Data Shop” Excerpt from NSF proposal submitted Sept 17, 2003 </vt:lpstr>
      <vt:lpstr>DataShop was born in LearnLab</vt:lpstr>
      <vt:lpstr>A Travel through Time!</vt:lpstr>
      <vt:lpstr> </vt:lpstr>
      <vt:lpstr>2008 paper</vt:lpstr>
      <vt:lpstr>Example activity generating “click stream” data</vt:lpstr>
      <vt:lpstr>DataShop XML format: Tool &amp; Tutor Messages</vt:lpstr>
      <vt:lpstr>Example Stored Transactions</vt:lpstr>
      <vt:lpstr>Example: data aggregated by student-step</vt:lpstr>
      <vt:lpstr>A Travel through Time!</vt:lpstr>
      <vt:lpstr>Learning Curves</vt:lpstr>
      <vt:lpstr>Cognitive Task Analysis using DataShop’s learning curve tools</vt:lpstr>
      <vt:lpstr>Works in many other domains!  </vt:lpstr>
      <vt:lpstr>Efficient cognitive task analysis to scale instructional impact</vt:lpstr>
      <vt:lpstr>Log Data Input to LFA</vt:lpstr>
      <vt:lpstr>Statistical version of cognitive model: Generalization of item response theory</vt:lpstr>
      <vt:lpstr>How to generate cognitive model candidates? Requires psychology &amp; domain expertise! Key idea: modify Q matrix by factor in P matrix to get new Q’ matrix</vt:lpstr>
      <vt:lpstr>Statistical version of cognitive model: Generalization of item response theory</vt:lpstr>
      <vt:lpstr>Learning Factors Analysis: Cognitive Model Discovery via Search</vt:lpstr>
      <vt:lpstr>DataShop facilitates “social computing” combining people &amp; machine learning:  Feature input (P) emerges naturally</vt:lpstr>
      <vt:lpstr>LFA Discovers better Cognitive Models</vt:lpstr>
      <vt:lpstr>Example LFA discovery</vt:lpstr>
      <vt:lpstr>Cognitive process interpretation?</vt:lpstr>
      <vt:lpstr>Cognitive process interpretation?</vt:lpstr>
      <vt:lpstr>Test interpretation on new dataset Not blackbox machine learning!</vt:lpstr>
      <vt:lpstr>Generalization to a novel dataset</vt:lpstr>
      <vt:lpstr>Generalization to a novel dataset</vt:lpstr>
      <vt:lpstr>System redesign:  Changes to knowledge tracing</vt:lpstr>
      <vt:lpstr>System redesign</vt:lpstr>
      <vt:lpstr>Classroom in vivo experiment</vt:lpstr>
      <vt:lpstr>Results: Redesign produces significantly better learning</vt:lpstr>
      <vt:lpstr>A Travel through Time!</vt:lpstr>
      <vt:lpstr>Why create computational models of human learning?</vt:lpstr>
      <vt:lpstr>Why model human learning in machines?</vt:lpstr>
      <vt:lpstr>Is it obvious what the cognitive components are? Which problem is hardest?</vt:lpstr>
      <vt:lpstr>PowerPoint Presentation</vt:lpstr>
      <vt:lpstr>SimStudent: A computational theory of skill induction</vt:lpstr>
      <vt:lpstr>Representation learning through perceptual chunking</vt:lpstr>
      <vt:lpstr>Cognitive Models learned by SimStudent are more accurate than human-generated models</vt:lpstr>
      <vt:lpstr>Beyond prediction: Insight from models yields better applications!</vt:lpstr>
      <vt:lpstr>Why model human learning in machines?</vt:lpstr>
      <vt:lpstr>APLUS: Artificial Peer Learning environment Using SimStudent</vt:lpstr>
      <vt:lpstr>Students Teaching Machines …</vt:lpstr>
      <vt:lpstr>SimStudent takes Quiz</vt:lpstr>
      <vt:lpstr>SimStudent Soliciting Explanation</vt:lpstr>
      <vt:lpstr>Why model human learning in machines?</vt:lpstr>
      <vt:lpstr>A Travel through Time!</vt:lpstr>
      <vt:lpstr>Take-away Messages</vt:lpstr>
      <vt:lpstr>Thank you! </vt:lpstr>
    </vt:vector>
  </TitlesOfParts>
  <Company>CMU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Tutors: Bringing advanced cognitive research  to the classroom</dc:title>
  <dc:creator>Kenneth R. Koedinger</dc:creator>
  <cp:lastModifiedBy>Ken Koedinger</cp:lastModifiedBy>
  <cp:revision>1842</cp:revision>
  <cp:lastPrinted>2017-05-19T11:43:05Z</cp:lastPrinted>
  <dcterms:created xsi:type="dcterms:W3CDTF">2014-02-04T13:49:51Z</dcterms:created>
  <dcterms:modified xsi:type="dcterms:W3CDTF">2018-07-17T18:06:47Z</dcterms:modified>
</cp:coreProperties>
</file>