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y="5143500" cx="9144000"/>
  <p:notesSz cx="6858000" cy="9144000"/>
  <p:embeddedFontLst>
    <p:embeddedFont>
      <p:font typeface="Open Sans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OpenSans-boldItalic.fntdata"/><Relationship Id="rId61" Type="http://schemas.openxmlformats.org/officeDocument/2006/relationships/font" Target="fonts/OpenSans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OpenSans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OpenSans-regular.fntdata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600"/>
              </a:spcBef>
              <a:buClr>
                <a:schemeClr val="dk1"/>
              </a:buClr>
              <a:buSzPct val="100000"/>
              <a:buFont typeface="Open Sans"/>
              <a:buChar char="–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NPEs rely on open-ended programming assignments</a:t>
            </a:r>
          </a:p>
          <a:p>
            <a:pPr indent="-355600" lvl="1" marL="914400">
              <a:spcBef>
                <a:spcPts val="480"/>
              </a:spcBef>
              <a:buClr>
                <a:schemeClr val="dk1"/>
              </a:buClr>
              <a:buSzPct val="100000"/>
              <a:buFont typeface="Open Sans"/>
              <a:buChar char="–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Many variations on a correct solution</a:t>
            </a:r>
          </a:p>
          <a:p>
            <a:pPr indent="-355600" lvl="1" marL="914400">
              <a:spcBef>
                <a:spcPts val="480"/>
              </a:spcBef>
              <a:buClr>
                <a:schemeClr val="dk1"/>
              </a:buClr>
              <a:buSzPct val="100000"/>
              <a:buFont typeface="Open Sans"/>
              <a:buChar char="–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make meaningful design choices</a:t>
            </a:r>
          </a:p>
          <a:p>
            <a:pPr indent="-355600" lvl="1" marL="914400">
              <a:spcBef>
                <a:spcPts val="480"/>
              </a:spcBef>
              <a:buClr>
                <a:schemeClr val="dk1"/>
              </a:buClr>
              <a:buSzPct val="100000"/>
              <a:buFont typeface="Open Sans"/>
              <a:buChar char="–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Multiple, interdependent goals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Must store number before you can guess it or loop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We do this using a Root Path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This leads from the root to a node in the AST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" sz="1600"/>
              <a:t>Here we have the {script, doUntil, ==} RP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-"/>
            </a:pPr>
            <a:r>
              <a:rPr lang="en" sz="1600"/>
              <a:t>Notice the hierarchy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-"/>
            </a:pPr>
            <a:r>
              <a:rPr lang="en" sz="1600"/>
              <a:t>It's different than the other == RPs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" sz="1600"/>
              <a:t>RPs break the program down into pieces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-"/>
            </a:pPr>
            <a:r>
              <a:rPr lang="en" sz="1600">
                <a:solidFill>
                  <a:schemeClr val="dk1"/>
                </a:solidFill>
              </a:rPr>
              <a:t>There are a number of root paths</a:t>
            </a:r>
          </a:p>
          <a:p>
            <a:pPr indent="-330200" lvl="1" marL="914400" rtl="0">
              <a:spcBef>
                <a:spcPts val="0"/>
              </a:spcBef>
              <a:buSzPct val="100000"/>
              <a:buChar char="-"/>
            </a:pPr>
            <a:r>
              <a:rPr lang="en" sz="1600"/>
              <a:t>The piece of code a RP represents is the children underneath 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We want to model how students change the children of ==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Corresponds to the things being compared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We do this using a CIN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A CIN is a small IN that models changes to the children of a node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CIN(RP)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The current state is [var, var]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But there are other states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As a student edits the elements being compared, their state changes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For context, the average submitted solution takes ~50 edits to produce directly.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Students were 10-15 edits from their final solution around 93% of the way through the assignment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Shape 6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Beats out Lua, Prolog and Scheme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" y="400050"/>
            <a:ext cx="8001000" cy="159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idx="1" type="subTitle"/>
          </p:nvPr>
        </p:nvSpPr>
        <p:spPr>
          <a:xfrm>
            <a:off x="1905000" y="2171700"/>
            <a:ext cx="5334000" cy="800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685800" y="800100"/>
            <a:ext cx="7772400" cy="10860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CC0000"/>
              </a:buClr>
              <a:buSzPct val="100000"/>
              <a:buFont typeface="Open Sans"/>
              <a:defRPr b="0" sz="40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2" name="Shape 22"/>
          <p:cNvSpPr txBox="1"/>
          <p:nvPr>
            <p:ph idx="2" type="subTitle"/>
          </p:nvPr>
        </p:nvSpPr>
        <p:spPr>
          <a:xfrm>
            <a:off x="1524000" y="3543300"/>
            <a:ext cx="6019800" cy="571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2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3" type="subTitle"/>
          </p:nvPr>
        </p:nvSpPr>
        <p:spPr>
          <a:xfrm>
            <a:off x="2133600" y="3028950"/>
            <a:ext cx="4876800" cy="457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None/>
              <a:defRPr sz="1800"/>
            </a:lvl1pPr>
            <a:lvl2pPr lvl="1" rtl="0" algn="ctr">
              <a:spcBef>
                <a:spcPts val="0"/>
              </a:spcBef>
              <a:buNone/>
              <a:defRPr/>
            </a:lvl2pPr>
            <a:lvl3pPr lvl="2" rtl="0" algn="ctr">
              <a:spcBef>
                <a:spcPts val="0"/>
              </a:spcBef>
              <a:buNone/>
              <a:defRPr/>
            </a:lvl3pPr>
            <a:lvl4pPr lvl="3" rtl="0" algn="ctr">
              <a:spcBef>
                <a:spcPts val="0"/>
              </a:spcBef>
              <a:buNone/>
              <a:defRPr/>
            </a:lvl4pPr>
            <a:lvl5pPr lvl="4" rtl="0" algn="ctr">
              <a:spcBef>
                <a:spcPts val="0"/>
              </a:spcBef>
              <a:buNone/>
              <a:defRPr/>
            </a:lvl5pPr>
            <a:lvl6pPr lvl="5" rtl="0" algn="ctr">
              <a:spcBef>
                <a:spcPts val="0"/>
              </a:spcBef>
              <a:buNone/>
              <a:defRPr/>
            </a:lvl6pPr>
            <a:lvl7pPr lvl="6" rtl="0" algn="ctr">
              <a:spcBef>
                <a:spcPts val="0"/>
              </a:spcBef>
              <a:buNone/>
              <a:defRPr/>
            </a:lvl7pPr>
            <a:lvl8pPr lvl="7" rtl="0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11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228600"/>
            <a:ext cx="9144000" cy="74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rgbClr val="BD0000"/>
              </a:buClr>
              <a:defRPr>
                <a:solidFill>
                  <a:srgbClr val="BD0000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9" name="Shape 29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100">
                <a:solidFill>
                  <a:srgbClr val="BD0000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Centered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228600"/>
            <a:ext cx="9144000" cy="74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BD0000"/>
              </a:buClr>
              <a:defRPr>
                <a:solidFill>
                  <a:srgbClr val="BD000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228600" y="971550"/>
            <a:ext cx="8763000" cy="3469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26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6" name="Shape 36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100">
                <a:solidFill>
                  <a:srgbClr val="BD0000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228600"/>
            <a:ext cx="9144000" cy="74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BD0000"/>
              </a:buClr>
              <a:defRPr>
                <a:solidFill>
                  <a:srgbClr val="BD000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228600" y="1085850"/>
            <a:ext cx="4059900" cy="3486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6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085850"/>
            <a:ext cx="4059900" cy="3486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26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44" name="Shape 44"/>
          <p:cNvSpPr txBox="1"/>
          <p:nvPr>
            <p:ph idx="3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100">
                <a:solidFill>
                  <a:srgbClr val="BD0000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228600"/>
            <a:ext cx="9144000" cy="74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BD0000"/>
              </a:buClr>
              <a:defRPr>
                <a:solidFill>
                  <a:srgbClr val="BD000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2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100">
                <a:solidFill>
                  <a:srgbClr val="BD0000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55" name="Shape 55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100">
                <a:solidFill>
                  <a:srgbClr val="BD0000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None/>
              <a:defRPr sz="1100">
                <a:solidFill>
                  <a:srgbClr val="BD0000"/>
                </a:solidFill>
              </a:defRPr>
            </a:lvl1pPr>
            <a:lvl2pPr lvl="1" rtl="0" algn="r">
              <a:spcBef>
                <a:spcPts val="0"/>
              </a:spcBef>
              <a:buNone/>
              <a:defRPr/>
            </a:lvl2pPr>
            <a:lvl3pPr lvl="2" rtl="0" algn="r">
              <a:spcBef>
                <a:spcPts val="0"/>
              </a:spcBef>
              <a:buNone/>
              <a:defRPr/>
            </a:lvl3pPr>
            <a:lvl4pPr lvl="3" rtl="0" algn="r">
              <a:spcBef>
                <a:spcPts val="0"/>
              </a:spcBef>
              <a:buNone/>
              <a:defRPr/>
            </a:lvl4pPr>
            <a:lvl5pPr lvl="4" rtl="0" algn="r">
              <a:spcBef>
                <a:spcPts val="0"/>
              </a:spcBef>
              <a:buNone/>
              <a:defRPr/>
            </a:lvl5pPr>
            <a:lvl6pPr lvl="5" rtl="0" algn="r">
              <a:spcBef>
                <a:spcPts val="0"/>
              </a:spcBef>
              <a:buNone/>
              <a:defRPr/>
            </a:lvl6pPr>
            <a:lvl7pPr lvl="6" rtl="0" algn="r">
              <a:spcBef>
                <a:spcPts val="0"/>
              </a:spcBef>
              <a:buNone/>
              <a:defRPr/>
            </a:lvl7pPr>
            <a:lvl8pPr lvl="7" rtl="0" algn="r">
              <a:spcBef>
                <a:spcPts val="0"/>
              </a:spcBef>
              <a:buNone/>
              <a:defRPr/>
            </a:lvl8pPr>
            <a:lvl9pPr lvl="8" rtl="0" algn="r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2" name="Shape 62"/>
          <p:cNvSpPr/>
          <p:nvPr/>
        </p:nvSpPr>
        <p:spPr>
          <a:xfrm>
            <a:off x="8120150" y="4297525"/>
            <a:ext cx="988500" cy="6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None/>
              <a:defRPr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1239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Open Sans"/>
              <a:buChar char="–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Open Sans"/>
              <a:buChar char="–"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Open Sans"/>
              <a:buChar char="–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Open Sans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0"/>
            <a:ext cx="4572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4572000" y="0"/>
            <a:ext cx="4572000" cy="228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4972050"/>
            <a:ext cx="3048000" cy="171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048000" y="4972050"/>
            <a:ext cx="3048000" cy="1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096000" y="4972050"/>
            <a:ext cx="3048000" cy="171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6172200" y="4972050"/>
            <a:ext cx="2590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EDM Conference 2016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3048000" y="4972050"/>
            <a:ext cx="30480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Hints for Open-Ended Programming</a:t>
            </a:r>
          </a:p>
        </p:txBody>
      </p:sp>
      <p:sp>
        <p:nvSpPr>
          <p:cNvPr id="15" name="Shape 15"/>
          <p:cNvSpPr txBox="1"/>
          <p:nvPr/>
        </p:nvSpPr>
        <p:spPr>
          <a:xfrm>
            <a:off x="0" y="4972050"/>
            <a:ext cx="30480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Price, Dong and Barnes (NCSU)</a:t>
            </a:r>
          </a:p>
        </p:txBody>
      </p:sp>
      <p:pic>
        <p:nvPicPr>
          <p:cNvPr id="16" name="Shape 1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166625" y="4485925"/>
            <a:ext cx="996525" cy="5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11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r>
              <a:rPr lang="en" sz="1100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/86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go.ncsu.edu/isnap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mailto:twprice@ncsu.edu" TargetMode="External"/><Relationship Id="rId4" Type="http://schemas.openxmlformats.org/officeDocument/2006/relationships/hyperlink" Target="http://go.ncsu.edu/isnap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gif"/><Relationship Id="rId4" Type="http://schemas.openxmlformats.org/officeDocument/2006/relationships/image" Target="../media/image03.gif"/><Relationship Id="rId5" Type="http://schemas.openxmlformats.org/officeDocument/2006/relationships/image" Target="../media/image0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subTitle"/>
          </p:nvPr>
        </p:nvSpPr>
        <p:spPr>
          <a:xfrm>
            <a:off x="1905000" y="2171700"/>
            <a:ext cx="5334000" cy="800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400"/>
              <a:t>Thomas Price, Yihuan Dong and Tiffany Barnes</a:t>
            </a:r>
          </a:p>
        </p:txBody>
      </p:sp>
      <p:sp>
        <p:nvSpPr>
          <p:cNvPr id="76" name="Shape 76"/>
          <p:cNvSpPr txBox="1"/>
          <p:nvPr>
            <p:ph type="ctrTitle"/>
          </p:nvPr>
        </p:nvSpPr>
        <p:spPr>
          <a:xfrm>
            <a:off x="685800" y="800100"/>
            <a:ext cx="77724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Generating Data-driven Hints for</a:t>
            </a:r>
          </a:p>
          <a:p>
            <a:pPr lvl="0">
              <a:spcBef>
                <a:spcPts val="0"/>
              </a:spcBef>
              <a:buNone/>
            </a:pPr>
            <a:r>
              <a:rPr lang="en" sz="3200"/>
              <a:t>Open-ended Programming</a:t>
            </a:r>
          </a:p>
        </p:txBody>
      </p:sp>
      <p:sp>
        <p:nvSpPr>
          <p:cNvPr id="77" name="Shape 77"/>
          <p:cNvSpPr txBox="1"/>
          <p:nvPr>
            <p:ph idx="2" type="subTitle"/>
          </p:nvPr>
        </p:nvSpPr>
        <p:spPr>
          <a:xfrm>
            <a:off x="1524000" y="3543300"/>
            <a:ext cx="6019800" cy="57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EDM 2016</a:t>
            </a:r>
          </a:p>
        </p:txBody>
      </p:sp>
      <p:sp>
        <p:nvSpPr>
          <p:cNvPr id="78" name="Shape 78"/>
          <p:cNvSpPr txBox="1"/>
          <p:nvPr>
            <p:ph idx="3" type="subTitle"/>
          </p:nvPr>
        </p:nvSpPr>
        <p:spPr>
          <a:xfrm>
            <a:off x="2133600" y="3028950"/>
            <a:ext cx="4876800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68225" y="4978575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Hint Factory</a:t>
            </a:r>
          </a:p>
        </p:txBody>
      </p:sp>
      <p:sp>
        <p:nvSpPr>
          <p:cNvPr id="188" name="Shape 188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89" name="Shape 189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Automated Hint Generation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950" y="1262050"/>
            <a:ext cx="4240885" cy="3060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Shape 191"/>
          <p:cNvGrpSpPr/>
          <p:nvPr/>
        </p:nvGrpSpPr>
        <p:grpSpPr>
          <a:xfrm>
            <a:off x="6186550" y="1757375"/>
            <a:ext cx="1714500" cy="528600"/>
            <a:chOff x="5424550" y="1757375"/>
            <a:chExt cx="1714500" cy="528600"/>
          </a:xfrm>
        </p:grpSpPr>
        <p:sp>
          <p:nvSpPr>
            <p:cNvPr id="192" name="Shape 192"/>
            <p:cNvSpPr/>
            <p:nvPr/>
          </p:nvSpPr>
          <p:spPr>
            <a:xfrm>
              <a:off x="6219850" y="1757375"/>
              <a:ext cx="919200" cy="528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You are Here</a:t>
              </a:r>
            </a:p>
          </p:txBody>
        </p:sp>
        <p:cxnSp>
          <p:nvCxnSpPr>
            <p:cNvPr id="193" name="Shape 193"/>
            <p:cNvCxnSpPr>
              <a:stCxn id="192" idx="1"/>
            </p:cNvCxnSpPr>
            <p:nvPr/>
          </p:nvCxnSpPr>
          <p:spPr>
            <a:xfrm flipH="1">
              <a:off x="5424550" y="2021675"/>
              <a:ext cx="795300" cy="1548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194" name="Shape 194"/>
          <p:cNvGrpSpPr/>
          <p:nvPr/>
        </p:nvGrpSpPr>
        <p:grpSpPr>
          <a:xfrm>
            <a:off x="2181225" y="1085850"/>
            <a:ext cx="1452600" cy="500100"/>
            <a:chOff x="652475" y="1581150"/>
            <a:chExt cx="1452600" cy="500100"/>
          </a:xfrm>
        </p:grpSpPr>
        <p:sp>
          <p:nvSpPr>
            <p:cNvPr id="195" name="Shape 195"/>
            <p:cNvSpPr/>
            <p:nvPr/>
          </p:nvSpPr>
          <p:spPr>
            <a:xfrm>
              <a:off x="652475" y="1581150"/>
              <a:ext cx="895500" cy="5001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You are Here</a:t>
              </a:r>
            </a:p>
          </p:txBody>
        </p:sp>
        <p:cxnSp>
          <p:nvCxnSpPr>
            <p:cNvPr id="196" name="Shape 196"/>
            <p:cNvCxnSpPr>
              <a:stCxn id="195" idx="3"/>
            </p:cNvCxnSpPr>
            <p:nvPr/>
          </p:nvCxnSpPr>
          <p:spPr>
            <a:xfrm>
              <a:off x="1547975" y="1831200"/>
              <a:ext cx="557100" cy="1692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197" name="Shape 197"/>
          <p:cNvGrpSpPr/>
          <p:nvPr/>
        </p:nvGrpSpPr>
        <p:grpSpPr>
          <a:xfrm>
            <a:off x="595300" y="1757375"/>
            <a:ext cx="1452600" cy="500100"/>
            <a:chOff x="652475" y="1581150"/>
            <a:chExt cx="1452600" cy="500100"/>
          </a:xfrm>
        </p:grpSpPr>
        <p:sp>
          <p:nvSpPr>
            <p:cNvPr id="198" name="Shape 198"/>
            <p:cNvSpPr/>
            <p:nvPr/>
          </p:nvSpPr>
          <p:spPr>
            <a:xfrm>
              <a:off x="652475" y="1581150"/>
              <a:ext cx="895500" cy="5001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Hint: Go Here</a:t>
              </a:r>
            </a:p>
          </p:txBody>
        </p:sp>
        <p:cxnSp>
          <p:nvCxnSpPr>
            <p:cNvPr id="199" name="Shape 199"/>
            <p:cNvCxnSpPr>
              <a:stCxn id="198" idx="3"/>
            </p:cNvCxnSpPr>
            <p:nvPr/>
          </p:nvCxnSpPr>
          <p:spPr>
            <a:xfrm>
              <a:off x="1547975" y="1831200"/>
              <a:ext cx="557100" cy="1692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200" name="Shape 200"/>
          <p:cNvGrpSpPr/>
          <p:nvPr/>
        </p:nvGrpSpPr>
        <p:grpSpPr>
          <a:xfrm>
            <a:off x="4867300" y="1071525"/>
            <a:ext cx="1386000" cy="500100"/>
            <a:chOff x="161975" y="1581150"/>
            <a:chExt cx="1386000" cy="500100"/>
          </a:xfrm>
        </p:grpSpPr>
        <p:sp>
          <p:nvSpPr>
            <p:cNvPr id="201" name="Shape 201"/>
            <p:cNvSpPr/>
            <p:nvPr/>
          </p:nvSpPr>
          <p:spPr>
            <a:xfrm>
              <a:off x="652475" y="1581150"/>
              <a:ext cx="895500" cy="5001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Hint: Go Here</a:t>
              </a:r>
            </a:p>
          </p:txBody>
        </p:sp>
        <p:cxnSp>
          <p:nvCxnSpPr>
            <p:cNvPr id="202" name="Shape 202"/>
            <p:cNvCxnSpPr>
              <a:stCxn id="201" idx="1"/>
            </p:cNvCxnSpPr>
            <p:nvPr/>
          </p:nvCxnSpPr>
          <p:spPr>
            <a:xfrm flipH="1">
              <a:off x="161975" y="1831200"/>
              <a:ext cx="490500" cy="2121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sp>
        <p:nvSpPr>
          <p:cNvPr id="203" name="Shape 203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Guessing Game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228600" y="1009650"/>
            <a:ext cx="4491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"Correct!"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else: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high!"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low!"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0" name="Shape 210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211" name="Shape 211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Hint Generation in Programming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565" y="1038150"/>
            <a:ext cx="417253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States</a:t>
            </a:r>
          </a:p>
        </p:txBody>
      </p:sp>
      <p:sp>
        <p:nvSpPr>
          <p:cNvPr id="219" name="Shape 219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220" name="Shape 220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Hint Generation in Programming</a:t>
            </a: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206425" y="1144275"/>
            <a:ext cx="2454900" cy="346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821150" y="1799700"/>
            <a:ext cx="2454900" cy="439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Say(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1383275" y="2547550"/>
            <a:ext cx="2454900" cy="439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2013575" y="3223050"/>
            <a:ext cx="2454900" cy="532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← 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2793950" y="4043225"/>
            <a:ext cx="2454900" cy="532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))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5990900" y="1533500"/>
            <a:ext cx="2500800" cy="1935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80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80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if (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Say(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"Correct!"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else: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high!"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" sz="8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8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low!"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t/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8" name="Shape 228"/>
          <p:cNvCxnSpPr>
            <a:stCxn id="222" idx="2"/>
            <a:endCxn id="223" idx="0"/>
          </p:cNvCxnSpPr>
          <p:nvPr/>
        </p:nvCxnSpPr>
        <p:spPr>
          <a:xfrm>
            <a:off x="1433875" y="1491075"/>
            <a:ext cx="614700" cy="30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9" name="Shape 229"/>
          <p:cNvCxnSpPr>
            <a:stCxn id="223" idx="2"/>
            <a:endCxn id="224" idx="0"/>
          </p:cNvCxnSpPr>
          <p:nvPr/>
        </p:nvCxnSpPr>
        <p:spPr>
          <a:xfrm>
            <a:off x="2048600" y="2238900"/>
            <a:ext cx="562200" cy="30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0" name="Shape 230"/>
          <p:cNvCxnSpPr>
            <a:stCxn id="224" idx="2"/>
            <a:endCxn id="225" idx="0"/>
          </p:cNvCxnSpPr>
          <p:nvPr/>
        </p:nvCxnSpPr>
        <p:spPr>
          <a:xfrm>
            <a:off x="2610725" y="2986750"/>
            <a:ext cx="630300" cy="236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1" name="Shape 231"/>
          <p:cNvCxnSpPr>
            <a:stCxn id="225" idx="2"/>
            <a:endCxn id="226" idx="0"/>
          </p:cNvCxnSpPr>
          <p:nvPr/>
        </p:nvCxnSpPr>
        <p:spPr>
          <a:xfrm>
            <a:off x="3241025" y="3755250"/>
            <a:ext cx="780300" cy="28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2" name="Shape 232"/>
          <p:cNvCxnSpPr>
            <a:stCxn id="226" idx="3"/>
          </p:cNvCxnSpPr>
          <p:nvPr/>
        </p:nvCxnSpPr>
        <p:spPr>
          <a:xfrm flipH="1" rot="10800000">
            <a:off x="5248850" y="3500225"/>
            <a:ext cx="747000" cy="80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Abstract Syntax Trees</a:t>
            </a:r>
          </a:p>
        </p:txBody>
      </p:sp>
      <p:sp>
        <p:nvSpPr>
          <p:cNvPr id="238" name="Shape 238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239" name="Shape 239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Hint Generation in Programming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228600" y="1009650"/>
            <a:ext cx="4491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"Correct!"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else: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high!"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low!"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420" y="1004600"/>
            <a:ext cx="4229829" cy="34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 States</a:t>
            </a:r>
          </a:p>
        </p:txBody>
      </p:sp>
      <p:sp>
        <p:nvSpPr>
          <p:cNvPr id="248" name="Shape 248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249" name="Shape 249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Hint Generation in Programming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950" y="1262050"/>
            <a:ext cx="4240885" cy="306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025" y="1171499"/>
            <a:ext cx="5053824" cy="341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Challenges of Using Data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Programming is a challenge for data-driven methods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Student solutions have very little overlap </a:t>
            </a:r>
            <a:r>
              <a:rPr lang="en" sz="1600"/>
              <a:t>(Price 2015b)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Challenges overcome by: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Modeling the </a:t>
            </a:r>
            <a:r>
              <a:rPr i="1" lang="en"/>
              <a:t>output </a:t>
            </a:r>
            <a:r>
              <a:rPr lang="en"/>
              <a:t>of a program, rather than code </a:t>
            </a:r>
            <a:r>
              <a:rPr lang="en" sz="1600"/>
              <a:t>(Hicks 2014)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Canonicalizing code so that it overlaps more </a:t>
            </a:r>
            <a:r>
              <a:rPr lang="en" sz="1600"/>
              <a:t>(Rivers 2012)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Incorporating search to find new solutions </a:t>
            </a:r>
            <a:r>
              <a:rPr lang="en" sz="1600"/>
              <a:t>(Rivers 2015)</a:t>
            </a:r>
          </a:p>
          <a:p>
            <a:pPr indent="-381000" lvl="0" marL="457200" rtl="0">
              <a:spcBef>
                <a:spcPts val="600"/>
              </a:spcBef>
              <a:buSzPct val="100000"/>
            </a:pPr>
            <a:r>
              <a:rPr lang="en"/>
              <a:t>Related: Automated Hint Generation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Start with a student program and search for a solution </a:t>
            </a:r>
            <a:r>
              <a:rPr lang="en" sz="1600"/>
              <a:t>(Singh 2013)</a:t>
            </a:r>
          </a:p>
          <a:p>
            <a:pPr indent="-381000" lvl="1" marL="914400" rtl="0">
              <a:spcBef>
                <a:spcPts val="600"/>
              </a:spcBef>
              <a:buSzPct val="150000"/>
            </a:pPr>
            <a:r>
              <a:rPr lang="en"/>
              <a:t>Or transform into a similar expert solution </a:t>
            </a:r>
            <a:r>
              <a:rPr lang="en" sz="1600"/>
              <a:t>(Zimmerman 2015)</a:t>
            </a:r>
            <a:br>
              <a:rPr lang="en"/>
            </a:br>
            <a:r>
              <a:rPr lang="en"/>
              <a:t>	</a:t>
            </a:r>
          </a:p>
        </p:txBody>
      </p:sp>
      <p:sp>
        <p:nvSpPr>
          <p:cNvPr id="259" name="Shape 259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260" name="Shape 260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Hint Generation in Programming</a:t>
            </a:r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Challenges of NPEs</a:t>
            </a:r>
          </a:p>
        </p:txBody>
      </p:sp>
      <p:sp>
        <p:nvSpPr>
          <p:cNvPr id="267" name="Shape 267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228600" y="1009650"/>
            <a:ext cx="8763000" cy="38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NPEs rely on open-ended programming assignments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Many variations on a correct solution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Students make meaningful design choices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Multiple, interdependent goals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we use current hint generation methods?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Students solutions have almost no overlap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Goals are difficult to automatically assess</a:t>
            </a:r>
          </a:p>
        </p:txBody>
      </p:sp>
      <p:sp>
        <p:nvSpPr>
          <p:cNvPr id="269" name="Shape 269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Hint Generation in Programming</a:t>
            </a: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Hint Generation for NPEs</a:t>
            </a:r>
          </a:p>
        </p:txBody>
      </p:sp>
      <p:sp>
        <p:nvSpPr>
          <p:cNvPr id="276" name="Shape 276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228600" y="1009650"/>
            <a:ext cx="8763000" cy="38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Contextual Tree Decomposition (CTD) Algorithm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Is data driven, requiring no expert model or test cases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operate with minimal overlap among students</a:t>
            </a:r>
          </a:p>
        </p:txBody>
      </p:sp>
      <p:sp>
        <p:nvSpPr>
          <p:cNvPr id="278" name="Shape 278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Root Paths</a:t>
            </a:r>
          </a:p>
        </p:txBody>
      </p:sp>
      <p:sp>
        <p:nvSpPr>
          <p:cNvPr id="285" name="Shape 285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286" name="Shape 286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Terminology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228600" y="1009650"/>
            <a:ext cx="4491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"Correct!"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else: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high!"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low!"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420" y="1004600"/>
            <a:ext cx="4229829" cy="34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Root Paths</a:t>
            </a:r>
          </a:p>
        </p:txBody>
      </p:sp>
      <p:sp>
        <p:nvSpPr>
          <p:cNvPr id="295" name="Shape 295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296" name="Shape 296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Terminology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228600" y="1009650"/>
            <a:ext cx="4491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"Correct!"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else: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high!"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low!"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root-path.png"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5420" y="1004600"/>
            <a:ext cx="4229829" cy="34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00" name="Shape 300"/>
          <p:cNvSpPr/>
          <p:nvPr/>
        </p:nvSpPr>
        <p:spPr>
          <a:xfrm>
            <a:off x="275900" y="1116725"/>
            <a:ext cx="1333500" cy="199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75600" y="2155925"/>
            <a:ext cx="742200" cy="199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2128975" y="2203875"/>
            <a:ext cx="279900" cy="120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Intelligent Tutoring Systems (</a:t>
            </a:r>
            <a:r>
              <a:rPr b="1" lang="en"/>
              <a:t>ITSs</a:t>
            </a:r>
            <a:r>
              <a:rPr lang="en"/>
              <a:t>) are effective learning tools in Computer Science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They improve performance in and out of the tutor </a:t>
            </a:r>
            <a:r>
              <a:rPr lang="en" sz="1600"/>
              <a:t>(Corbett 2001)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But, they are not commonly used to teach CS</a:t>
            </a:r>
          </a:p>
        </p:txBody>
      </p:sp>
      <p:sp>
        <p:nvSpPr>
          <p:cNvPr id="86" name="Shape 86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87" name="Shape 87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Root Paths</a:t>
            </a:r>
          </a:p>
        </p:txBody>
      </p:sp>
      <p:sp>
        <p:nvSpPr>
          <p:cNvPr id="308" name="Shape 308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09" name="Shape 309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Terminology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228600" y="1009650"/>
            <a:ext cx="4491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"Correct!"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else: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high!"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if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&lt;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  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"Too low!"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12" name="Shape 312"/>
          <p:cNvSpPr/>
          <p:nvPr/>
        </p:nvSpPr>
        <p:spPr>
          <a:xfrm>
            <a:off x="275900" y="1116725"/>
            <a:ext cx="1333500" cy="199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475600" y="2155925"/>
            <a:ext cx="742200" cy="199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1460250" y="2155925"/>
            <a:ext cx="1651500" cy="199800"/>
          </a:xfrm>
          <a:prstGeom prst="rect">
            <a:avLst/>
          </a:prstGeom>
          <a:noFill/>
          <a:ln cap="flat" cmpd="sng" w="19050">
            <a:solidFill>
              <a:srgbClr val="0088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in.png"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5425" y="1004600"/>
            <a:ext cx="4518424" cy="34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2128975" y="2203875"/>
            <a:ext cx="279900" cy="120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Contextual Interaction Networks (CINs)</a:t>
            </a:r>
          </a:p>
        </p:txBody>
      </p:sp>
      <p:sp>
        <p:nvSpPr>
          <p:cNvPr id="322" name="Shape 322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23" name="Shape 323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Terminology</a:t>
            </a:r>
          </a:p>
        </p:txBody>
      </p:sp>
      <p:pic>
        <p:nvPicPr>
          <p:cNvPr descr="cin-goal.png" id="324" name="Shape 324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n.png" id="325" name="Shape 3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425" y="1004600"/>
            <a:ext cx="4518424" cy="34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27" name="Shape 327"/>
          <p:cNvSpPr/>
          <p:nvPr/>
        </p:nvSpPr>
        <p:spPr>
          <a:xfrm>
            <a:off x="1664387" y="1132525"/>
            <a:ext cx="1057500" cy="256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Root Path</a:t>
            </a:r>
          </a:p>
        </p:txBody>
      </p:sp>
      <p:cxnSp>
        <p:nvCxnSpPr>
          <p:cNvPr id="328" name="Shape 328"/>
          <p:cNvCxnSpPr>
            <a:stCxn id="327" idx="2"/>
          </p:cNvCxnSpPr>
          <p:nvPr/>
        </p:nvCxnSpPr>
        <p:spPr>
          <a:xfrm>
            <a:off x="2193137" y="1388725"/>
            <a:ext cx="0" cy="302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334" name="Shape 334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35" name="Shape 335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Input: a set of student solution paths from </a:t>
            </a:r>
            <a:r>
              <a:rPr b="1" lang="en"/>
              <a:t>historical </a:t>
            </a:r>
            <a:r>
              <a:rPr lang="en"/>
              <a:t>data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Output: a </a:t>
            </a:r>
            <a:r>
              <a:rPr b="1" lang="en"/>
              <a:t>set </a:t>
            </a:r>
            <a:r>
              <a:rPr lang="en"/>
              <a:t>of CINs that model student problem solving strategies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343" name="Shape 34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44" name="Shape 34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pic>
        <p:nvPicPr>
          <p:cNvPr descr="cin-start.png" id="345" name="Shape 345"/>
          <p:cNvPicPr preferRelativeResize="0"/>
          <p:nvPr/>
        </p:nvPicPr>
        <p:blipFill rotWithShape="1">
          <a:blip r:embed="rId3">
            <a:alphaModFix amt="50000"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353" name="Shape 35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54" name="Shape 35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in-start.png" id="357" name="Shape 357"/>
          <p:cNvPicPr preferRelativeResize="0"/>
          <p:nvPr/>
        </p:nvPicPr>
        <p:blipFill rotWithShape="1">
          <a:blip r:embed="rId3">
            <a:alphaModFix amt="50000"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363" name="Shape 36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64" name="Shape 36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pic>
        <p:nvPicPr>
          <p:cNvPr descr="cin-var-null.png" id="365" name="Shape 365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66" name="Shape 366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373" name="Shape 37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74" name="Shape 37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pic>
        <p:nvPicPr>
          <p:cNvPr descr="cin-var-rand.png" id="375" name="Shape 375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76" name="Shape 376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Random(1, 10)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383" name="Shape 38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84" name="Shape 38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Random(1, 10)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cin-var-rand2.png" id="386" name="Shape 386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87" name="Shape 38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393" name="Shape 39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394" name="Shape 39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chemeClr val="hlink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chemeClr val="hlink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Random(1, 10)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in-var-rand2.png" id="397" name="Shape 397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403" name="Shape 40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04" name="Shape 40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in-var-null2.png" id="407" name="Shape 407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Intelligent Tutoring Systems (</a:t>
            </a:r>
            <a:r>
              <a:rPr b="1" lang="en">
                <a:solidFill>
                  <a:srgbClr val="000000"/>
                </a:solidFill>
              </a:rPr>
              <a:t>ITSs</a:t>
            </a:r>
            <a:r>
              <a:rPr lang="en">
                <a:solidFill>
                  <a:srgbClr val="000000"/>
                </a:solidFill>
              </a:rPr>
              <a:t>) are effective learning tools in Computer Science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They improve performance in and out of the tutor </a:t>
            </a:r>
            <a:r>
              <a:rPr lang="en" sz="1600">
                <a:solidFill>
                  <a:srgbClr val="000000"/>
                </a:solidFill>
              </a:rPr>
              <a:t>(Corbett 2001)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But, they are not commonly used to teach 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Novice Programming Environments (</a:t>
            </a:r>
            <a:r>
              <a:rPr b="1" lang="en"/>
              <a:t>NPEs</a:t>
            </a:r>
            <a:r>
              <a:rPr lang="en"/>
              <a:t>) are popular tools for introducing programming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They improve retention </a:t>
            </a:r>
            <a:r>
              <a:rPr lang="en" sz="1600"/>
              <a:t>(Moskal 2004)</a:t>
            </a:r>
            <a:r>
              <a:rPr lang="en"/>
              <a:t> and test scores </a:t>
            </a:r>
            <a:r>
              <a:rPr lang="en" sz="1600"/>
              <a:t>(Dann 2012)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But, they lack support for struggling students</a:t>
            </a:r>
          </a:p>
        </p:txBody>
      </p:sp>
      <p:sp>
        <p:nvSpPr>
          <p:cNvPr id="95" name="Shape 95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96" name="Shape 96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413" name="Shape 41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14" name="Shape 41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in-var-var.png" id="417" name="Shape 417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Adding Students</a:t>
            </a:r>
          </a:p>
        </p:txBody>
      </p:sp>
      <p:sp>
        <p:nvSpPr>
          <p:cNvPr id="423" name="Shape 42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24" name="Shape 42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"Welcome to the Guessing Game!"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"What is your name?"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"Hello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Random(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nin.png" id="426" name="Shape 426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27" name="Shape 42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Providing Hints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</a:pPr>
            <a:r>
              <a:rPr lang="en"/>
              <a:t>Input: the set of CINs and the student's current code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Output: a </a:t>
            </a:r>
            <a:r>
              <a:rPr b="1" lang="en"/>
              <a:t>set </a:t>
            </a:r>
            <a:r>
              <a:rPr lang="en"/>
              <a:t>of hints</a:t>
            </a:r>
          </a:p>
        </p:txBody>
      </p:sp>
      <p:sp>
        <p:nvSpPr>
          <p:cNvPr id="434" name="Shape 434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35" name="Shape 435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Providing Hints</a:t>
            </a:r>
          </a:p>
        </p:txBody>
      </p:sp>
      <p:sp>
        <p:nvSpPr>
          <p:cNvPr id="442" name="Shape 442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43" name="Shape 443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"Hi! Let's play."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"Who's playing?"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"Sup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== Random( 1, 10)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Providing Hints</a:t>
            </a:r>
          </a:p>
        </p:txBody>
      </p:sp>
      <p:sp>
        <p:nvSpPr>
          <p:cNvPr id="451" name="Shape 451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52" name="Shape 452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"Hi! Let's play."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"Who's playing?"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"Sup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Random( 1, 10)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cin-var-rand2.png" id="454" name="Shape 454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55" name="Shape 455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Providing Hints</a:t>
            </a:r>
          </a:p>
        </p:txBody>
      </p:sp>
      <p:sp>
        <p:nvSpPr>
          <p:cNvPr id="461" name="Shape 461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62" name="Shape 462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"Hi! Let's play."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"Who's playing?"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"Sup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Random( 1, 10)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cin-path.png" id="464" name="Shape 464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65" name="Shape 465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Providing Hints</a:t>
            </a:r>
          </a:p>
        </p:txBody>
      </p:sp>
      <p:sp>
        <p:nvSpPr>
          <p:cNvPr id="471" name="Shape 471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CTD Algorithm</a:t>
            </a:r>
          </a:p>
        </p:txBody>
      </p:sp>
      <p:sp>
        <p:nvSpPr>
          <p:cNvPr id="472" name="Shape 472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Generating Hints</a:t>
            </a: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4267200" y="1800125"/>
            <a:ext cx="4143000" cy="18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GuessingGame: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</a:t>
            </a:r>
            <a:r>
              <a:rPr lang="en" sz="14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"Hi! Let's play."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"Who's playing?"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Say( Join(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"Sup 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, answer )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doUntil ( </a:t>
            </a:r>
            <a:r>
              <a:rPr lang="en" sz="1400">
                <a:solidFill>
                  <a:srgbClr val="85200C"/>
                </a:solidFill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highlight>
                  <a:srgbClr val="FFD966"/>
                </a:highlight>
                <a:latin typeface="Consolas"/>
                <a:ea typeface="Consolas"/>
                <a:cs typeface="Consolas"/>
                <a:sym typeface="Consolas"/>
              </a:rPr>
              <a:t> == Random( 1, 10)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>
                <a:solidFill>
                  <a:srgbClr val="85200C"/>
                </a:solidFill>
                <a:latin typeface="Consolas"/>
                <a:ea typeface="Consolas"/>
                <a:cs typeface="Consolas"/>
                <a:sym typeface="Consolas"/>
              </a:rPr>
              <a:t>answer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← Ask( </a:t>
            </a:r>
            <a:r>
              <a:rPr lang="en" sz="140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"Guess a number"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cin-step.png" id="474" name="Shape 474"/>
          <p:cNvPicPr preferRelativeResize="0"/>
          <p:nvPr/>
        </p:nvPicPr>
        <p:blipFill rotWithShape="1">
          <a:blip r:embed="rId3">
            <a:alphaModFix/>
          </a:blip>
          <a:srcRect b="2633" l="0" r="0" t="2633"/>
          <a:stretch/>
        </p:blipFill>
        <p:spPr>
          <a:xfrm>
            <a:off x="552450" y="1628775"/>
            <a:ext cx="3281375" cy="1992675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75" name="Shape 475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Used historical data: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51 students in an intro CS course for non-majors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Logs from in-lab work on the Guessing Game assignment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9109 program snapshots - very sparse: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85% of snapshots found in only one submission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92% of submissions had a unique solution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Hint generation: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Used CTD to generate hints for each snapshot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Hints for each student were generated with the other 50 students' data</a:t>
            </a:r>
          </a:p>
        </p:txBody>
      </p:sp>
      <p:sp>
        <p:nvSpPr>
          <p:cNvPr id="482" name="Shape 482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483" name="Shape 483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</a:t>
            </a:r>
          </a:p>
        </p:txBody>
      </p:sp>
      <p:sp>
        <p:nvSpPr>
          <p:cNvPr id="484" name="Shape 484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Hint Policies</a:t>
            </a:r>
          </a:p>
        </p:txBody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en"/>
              <a:t>CTD All</a:t>
            </a:r>
            <a:r>
              <a:rPr lang="en"/>
              <a:t>: CTD hints using all data (n=51).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en"/>
              <a:t>CTD Exemplar</a:t>
            </a:r>
            <a:r>
              <a:rPr lang="en"/>
              <a:t>: CTD hints using data from correct submissions  (n=32).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en"/>
              <a:t>Direct Expert*</a:t>
            </a:r>
            <a:r>
              <a:rPr lang="en"/>
              <a:t>: Direct modification towards an ideal solution.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b="1" lang="en"/>
              <a:t>Direct Student*</a:t>
            </a:r>
            <a:r>
              <a:rPr lang="en"/>
              <a:t>: Direct modification towards the student's own solution.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000"/>
              <a:t>*Generated using</a:t>
            </a:r>
            <a:r>
              <a:rPr lang="en"/>
              <a:t> </a:t>
            </a:r>
            <a:r>
              <a:rPr lang="en" sz="1600"/>
              <a:t>(Zimmerman 2015)</a:t>
            </a:r>
          </a:p>
        </p:txBody>
      </p:sp>
      <p:sp>
        <p:nvSpPr>
          <p:cNvPr id="491" name="Shape 491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492" name="Shape 492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Methods</a:t>
            </a:r>
          </a:p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CTD Provide Hints Reliably?</a:t>
            </a:r>
          </a:p>
        </p:txBody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228600" y="1009650"/>
            <a:ext cx="83898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Repeatedly applied hints to 50 time-slices from each student's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CTD hints could finish the assignment from all slices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CTD All</a:t>
            </a:r>
            <a:r>
              <a:rPr lang="en"/>
              <a:t> policy solutions achieved 89.5-93.2% of objectives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Imperfect solutions all missed the same objective</a:t>
            </a:r>
          </a:p>
          <a:p>
            <a:pPr indent="-381000" lvl="0" marL="457200" rtl="0">
              <a:spcBef>
                <a:spcPts val="600"/>
              </a:spcBef>
              <a:buSzPct val="100000"/>
            </a:pPr>
            <a:r>
              <a:rPr b="1" lang="en" sz="2400"/>
              <a:t>CTD </a:t>
            </a:r>
            <a:r>
              <a:rPr b="1" lang="en"/>
              <a:t>Exemplar </a:t>
            </a:r>
            <a:r>
              <a:rPr lang="en" sz="2400"/>
              <a:t>achieved 98.5-100%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Number of hints needed decreased linearly with time</a:t>
            </a:r>
          </a:p>
        </p:txBody>
      </p:sp>
      <p:sp>
        <p:nvSpPr>
          <p:cNvPr id="500" name="Shape 500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01" name="Shape 501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502" name="Shape 502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Intelligent Tutoring Systems (</a:t>
            </a:r>
            <a:r>
              <a:rPr b="1" lang="en"/>
              <a:t>ITSs</a:t>
            </a:r>
            <a:r>
              <a:rPr lang="en"/>
              <a:t>) are effective learning tools in Computer Science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They improve performance in and out of the tutor </a:t>
            </a:r>
            <a:r>
              <a:rPr lang="en" sz="1600"/>
              <a:t>(Corbett 2001)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But, they are not commonly used to teach 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Novice Programming Environments (</a:t>
            </a:r>
            <a:r>
              <a:rPr b="1" lang="en"/>
              <a:t>NPEs</a:t>
            </a:r>
            <a:r>
              <a:rPr lang="en"/>
              <a:t>) are popular tools for introducing programming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They improve retention </a:t>
            </a:r>
            <a:r>
              <a:rPr lang="en" sz="1600"/>
              <a:t>(Moskal 2004)</a:t>
            </a:r>
            <a:r>
              <a:rPr lang="en"/>
              <a:t> and test scores </a:t>
            </a:r>
            <a:r>
              <a:rPr lang="en" sz="1600"/>
              <a:t>(Dann 2012)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But, they lack support for struggling students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Goal</a:t>
            </a:r>
            <a:r>
              <a:rPr lang="en"/>
              <a:t>: Combine these two effective technologies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Create ITS-like hints for NPEs</a:t>
            </a:r>
          </a:p>
        </p:txBody>
      </p:sp>
      <p:sp>
        <p:nvSpPr>
          <p:cNvPr id="104" name="Shape 104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105" name="Shape 105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CTD Provide Hints Reliably?</a:t>
            </a:r>
          </a:p>
        </p:txBody>
      </p:sp>
      <p:sp>
        <p:nvSpPr>
          <p:cNvPr id="508" name="Shape 508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09" name="Shape 509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510" name="Shape 510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775" y="1103250"/>
            <a:ext cx="5862449" cy="37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/>
          <p:nvPr/>
        </p:nvSpPr>
        <p:spPr>
          <a:xfrm>
            <a:off x="7011975" y="2677975"/>
            <a:ext cx="332700" cy="63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 txBox="1"/>
          <p:nvPr/>
        </p:nvSpPr>
        <p:spPr>
          <a:xfrm>
            <a:off x="7011975" y="2627550"/>
            <a:ext cx="14724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CTD All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CTD Exemplar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 CTD Hints Satisfy Objectives?</a:t>
            </a:r>
          </a:p>
        </p:txBody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Do hints complete new objectives?</a:t>
            </a:r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</a:pPr>
            <a:r>
              <a:rPr lang="en">
                <a:solidFill>
                  <a:srgbClr val="000000"/>
                </a:solidFill>
              </a:rPr>
              <a:t>Generated hints for all snapshots</a:t>
            </a:r>
          </a:p>
          <a:p>
            <a: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</a:pPr>
            <a:r>
              <a:rPr lang="en">
                <a:solidFill>
                  <a:srgbClr val="000000"/>
                </a:solidFill>
              </a:rPr>
              <a:t>Identified when a hint would complete an uncompleted objective (before the student)</a:t>
            </a:r>
          </a:p>
        </p:txBody>
      </p:sp>
      <p:sp>
        <p:nvSpPr>
          <p:cNvPr id="520" name="Shape 520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21" name="Shape 521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522" name="Shape 522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 CTD Hints Satisfy Objectives?</a:t>
            </a:r>
          </a:p>
        </p:txBody>
      </p:sp>
      <p:sp>
        <p:nvSpPr>
          <p:cNvPr id="528" name="Shape 528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29" name="Shape 529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530" name="Shape 530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531" name="Shape 531"/>
          <p:cNvGrpSpPr/>
          <p:nvPr/>
        </p:nvGrpSpPr>
        <p:grpSpPr>
          <a:xfrm>
            <a:off x="1361574" y="1228699"/>
            <a:ext cx="6727400" cy="3565675"/>
            <a:chOff x="1361574" y="1228699"/>
            <a:chExt cx="6727400" cy="3565675"/>
          </a:xfrm>
        </p:grpSpPr>
        <p:pic>
          <p:nvPicPr>
            <p:cNvPr id="532" name="Shape 5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61574" y="1228699"/>
              <a:ext cx="5658850" cy="3565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Shape 533"/>
            <p:cNvSpPr/>
            <p:nvPr/>
          </p:nvSpPr>
          <p:spPr>
            <a:xfrm>
              <a:off x="6566175" y="2385500"/>
              <a:ext cx="306000" cy="1321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 txBox="1"/>
            <p:nvPr/>
          </p:nvSpPr>
          <p:spPr>
            <a:xfrm>
              <a:off x="6566175" y="2315687"/>
              <a:ext cx="1522800" cy="13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CTD All</a:t>
              </a:r>
            </a:p>
            <a:p>
              <a:pPr lv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CTD Exemplar</a:t>
              </a:r>
            </a:p>
            <a:p>
              <a:pPr lv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Direct Expert</a:t>
              </a:r>
            </a:p>
            <a:p>
              <a:pPr lv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Direct Student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Do hints complete new objectives?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Generated hints for all snapshots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Identified when a hint would complete an uncompleted objective (before the student)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 hints undo objectives?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Generated hints for each snapshot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For each objective a student completed: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Counted if a hint "undid" the complete objective</a:t>
            </a:r>
          </a:p>
        </p:txBody>
      </p:sp>
      <p:sp>
        <p:nvSpPr>
          <p:cNvPr id="540" name="Shape 540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 CTD Hints Satisfy Objectives?</a:t>
            </a:r>
          </a:p>
        </p:txBody>
      </p:sp>
      <p:sp>
        <p:nvSpPr>
          <p:cNvPr id="541" name="Shape 541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42" name="Shape 542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543" name="Shape 543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 CTD Hints Satisfy Objectives?</a:t>
            </a:r>
          </a:p>
        </p:txBody>
      </p:sp>
      <p:sp>
        <p:nvSpPr>
          <p:cNvPr id="549" name="Shape 549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50" name="Shape 550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551" name="Shape 551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552" name="Shape 552"/>
          <p:cNvGrpSpPr/>
          <p:nvPr/>
        </p:nvGrpSpPr>
        <p:grpSpPr>
          <a:xfrm>
            <a:off x="1361574" y="1228699"/>
            <a:ext cx="6727400" cy="3565676"/>
            <a:chOff x="1361574" y="1228699"/>
            <a:chExt cx="6727400" cy="3565676"/>
          </a:xfrm>
        </p:grpSpPr>
        <p:pic>
          <p:nvPicPr>
            <p:cNvPr descr="Untitled.png" id="553" name="Shape 553"/>
            <p:cNvPicPr preferRelativeResize="0"/>
            <p:nvPr/>
          </p:nvPicPr>
          <p:blipFill rotWithShape="1">
            <a:blip r:embed="rId3">
              <a:alphaModFix/>
            </a:blip>
            <a:srcRect b="396" l="0" r="0" t="396"/>
            <a:stretch/>
          </p:blipFill>
          <p:spPr>
            <a:xfrm>
              <a:off x="1361574" y="1228699"/>
              <a:ext cx="5658849" cy="3565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Shape 554"/>
            <p:cNvSpPr/>
            <p:nvPr/>
          </p:nvSpPr>
          <p:spPr>
            <a:xfrm>
              <a:off x="6529375" y="2385575"/>
              <a:ext cx="306000" cy="1321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 txBox="1"/>
            <p:nvPr/>
          </p:nvSpPr>
          <p:spPr>
            <a:xfrm>
              <a:off x="6566175" y="2315675"/>
              <a:ext cx="1522800" cy="13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CTD All</a:t>
              </a:r>
            </a:p>
            <a:p>
              <a:pPr lvl="0" rt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CTD Exemplar</a:t>
              </a:r>
            </a:p>
            <a:p>
              <a:pPr lvl="0" rt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Direct Expert</a:t>
              </a:r>
            </a:p>
            <a:p>
              <a:pPr lvl="0" rtl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en" sz="1600"/>
                <a:t>Direct Student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 CTD Hints Reasonable?</a:t>
            </a:r>
          </a:p>
        </p:txBody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228600" y="1009650"/>
            <a:ext cx="52959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Reasonable hints should get students closer to their submitted solution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Counted the percent of hints which got students closer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Compared with student's own actions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D.E. </a:t>
            </a:r>
            <a:r>
              <a:rPr lang="en">
                <a:solidFill>
                  <a:srgbClr val="0000FF"/>
                </a:solidFill>
              </a:rPr>
              <a:t>&lt;</a:t>
            </a:r>
            <a:r>
              <a:rPr lang="en"/>
              <a:t> C.E. </a:t>
            </a:r>
            <a:r>
              <a:rPr lang="en">
                <a:solidFill>
                  <a:srgbClr val="0000FF"/>
                </a:solidFill>
              </a:rPr>
              <a:t>&lt;</a:t>
            </a:r>
            <a:r>
              <a:rPr lang="en"/>
              <a:t> C.A. = D.S. </a:t>
            </a:r>
            <a:r>
              <a:rPr lang="en">
                <a:solidFill>
                  <a:srgbClr val="0000FF"/>
                </a:solidFill>
              </a:rPr>
              <a:t>&lt;</a:t>
            </a:r>
            <a:r>
              <a:rPr lang="en"/>
              <a:t> S.N.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(</a:t>
            </a:r>
            <a:r>
              <a:rPr lang="en">
                <a:solidFill>
                  <a:srgbClr val="0000FF"/>
                </a:solidFill>
              </a:rPr>
              <a:t>blue</a:t>
            </a:r>
            <a:r>
              <a:rPr lang="en"/>
              <a:t> = significant differences)</a:t>
            </a:r>
          </a:p>
        </p:txBody>
      </p:sp>
      <p:sp>
        <p:nvSpPr>
          <p:cNvPr id="562" name="Shape 562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63" name="Shape 563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564" name="Shape 564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65" name="Shape 565"/>
          <p:cNvSpPr txBox="1"/>
          <p:nvPr/>
        </p:nvSpPr>
        <p:spPr>
          <a:xfrm>
            <a:off x="5734700" y="3652350"/>
            <a:ext cx="29559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1600">
                <a:latin typeface="Open Sans"/>
                <a:ea typeface="Open Sans"/>
                <a:cs typeface="Open Sans"/>
                <a:sym typeface="Open Sans"/>
              </a:rPr>
              <a:t>Percent of hints that get closer for each policy.</a:t>
            </a:r>
          </a:p>
        </p:txBody>
      </p:sp>
      <p:pic>
        <p:nvPicPr>
          <p:cNvPr descr="Untitled.png" id="566" name="Shape 566"/>
          <p:cNvPicPr preferRelativeResize="0"/>
          <p:nvPr/>
        </p:nvPicPr>
        <p:blipFill rotWithShape="1">
          <a:blip r:embed="rId3">
            <a:alphaModFix/>
          </a:blip>
          <a:srcRect b="0" l="2722" r="2732" t="0"/>
          <a:stretch/>
        </p:blipFill>
        <p:spPr>
          <a:xfrm>
            <a:off x="5314247" y="1785350"/>
            <a:ext cx="3738575" cy="17915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Shape 567"/>
          <p:cNvCxnSpPr/>
          <p:nvPr/>
        </p:nvCxnSpPr>
        <p:spPr>
          <a:xfrm>
            <a:off x="5422700" y="2444225"/>
            <a:ext cx="7359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8" name="Shape 568"/>
          <p:cNvCxnSpPr/>
          <p:nvPr/>
        </p:nvCxnSpPr>
        <p:spPr>
          <a:xfrm flipH="1" rot="10800000">
            <a:off x="5419400" y="3253100"/>
            <a:ext cx="742500" cy="5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9" name="Shape 569"/>
          <p:cNvCxnSpPr/>
          <p:nvPr/>
        </p:nvCxnSpPr>
        <p:spPr>
          <a:xfrm flipH="1" rot="10800000">
            <a:off x="4887300" y="3534150"/>
            <a:ext cx="617700" cy="24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70" name="Shape 570"/>
          <p:cNvCxnSpPr/>
          <p:nvPr/>
        </p:nvCxnSpPr>
        <p:spPr>
          <a:xfrm>
            <a:off x="5422700" y="2711375"/>
            <a:ext cx="7359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228600" y="1009650"/>
            <a:ext cx="88392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these results good?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Yes!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Hints are </a:t>
            </a:r>
            <a:r>
              <a:rPr b="1" i="1" lang="en"/>
              <a:t>always </a:t>
            </a:r>
            <a:r>
              <a:rPr b="1" lang="en"/>
              <a:t>available</a:t>
            </a:r>
            <a:r>
              <a:rPr lang="en"/>
              <a:t> and lead to solutions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Despite 85% of snapshots and 92% of solutions being unique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They </a:t>
            </a:r>
            <a:r>
              <a:rPr b="1" lang="en"/>
              <a:t>identify objectives</a:t>
            </a:r>
            <a:r>
              <a:rPr lang="en"/>
              <a:t> most of the time without undoing them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They're </a:t>
            </a:r>
            <a:r>
              <a:rPr b="1" lang="en"/>
              <a:t>as good as the Direct Student</a:t>
            </a:r>
            <a:r>
              <a:rPr lang="en"/>
              <a:t> policy at pointing a student toward their final solution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But... there is still much work to do</a:t>
            </a:r>
          </a:p>
        </p:txBody>
      </p:sp>
      <p:sp>
        <p:nvSpPr>
          <p:cNvPr id="577" name="Shape 577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Technical Evaluation</a:t>
            </a:r>
          </a:p>
        </p:txBody>
      </p:sp>
      <p:sp>
        <p:nvSpPr>
          <p:cNvPr id="578" name="Shape 578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579" name="Shape 579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Demo!</a:t>
            </a:r>
          </a:p>
        </p:txBody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http://go.ncsu.edu/isnap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Questions?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Thomas Price (</a:t>
            </a:r>
            <a:r>
              <a:rPr lang="en" u="sng">
                <a:solidFill>
                  <a:schemeClr val="hlink"/>
                </a:solidFill>
                <a:hlinkClick r:id="rId3"/>
              </a:rPr>
              <a:t>twprice@ncsu.edu</a:t>
            </a:r>
            <a:r>
              <a:rPr lang="en"/>
              <a:t>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http://go.ncsu.edu/isnap</a:t>
            </a:r>
          </a:p>
        </p:txBody>
      </p:sp>
      <p:sp>
        <p:nvSpPr>
          <p:cNvPr id="595" name="Shape 595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3048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Barnes, T., &amp; Stamper, J. (2008). Toward Automatic Hint Generation for Logic Proof Tutoring Using Historical Student Data.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9th International Conference on Intelligent Tutoring Systems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(pp. 373–382). </a:t>
            </a:r>
          </a:p>
          <a:p>
            <a:pPr lvl="0" marL="3048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Corbett, A., &amp; Anderson, J. (2001). Locus of Feedback Control in Computer-Based Tutoring: Impact on Learning Rate, Achievement and Attitudes.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SIGCHI Conference on Human Computer Interaction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(pp. 245–252).</a:t>
            </a:r>
          </a:p>
          <a:p>
            <a:pPr lvl="0" marL="3048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Dann, W., Cosgrove, D., &amp; Slater, D. (2012). Mediated Transfer: Alice 3 to Java.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43rd ACM Technical Symposium on Computer Science Education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(pp. 141–146). </a:t>
            </a:r>
          </a:p>
          <a:p>
            <a:pPr lvl="0" marL="3048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Hicks, A., Peddycord III, B., &amp; Barnes, T. (2014). Building Games to Learn from Their Players: Generating Hints in a Serious Game.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12th International Conference on Intelligent Tutoring Systems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(pp. 312–317). </a:t>
            </a:r>
          </a:p>
          <a:p>
            <a:pPr lvl="0" marL="3048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Moskal, B., Lurie, D., &amp; Cooper, S. (2004). Evaluating the Effectiveness of a New Instructional Approach.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ACM SIGCSE Bulletin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36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(1), 75–79.</a:t>
            </a:r>
          </a:p>
          <a:p>
            <a:pPr lvl="0" marL="3048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Price, T. W., &amp; Barnes, T. (2015a). Comparing Textual and Block Interfaces in a Novice Programming Environment.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11th International Computing Education Research Conference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marL="3048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Price, T. W., &amp; Barnes, T. (2015b). An Exploration of Data-Driven Hint Generation in an Open-Ended Programming Problem.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Workshop on Graph-Based Data Mining held at EDM’15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marL="304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Rivers, K., &amp; Koedinger, K. (2013). Automatic Generation of Programming Feedback: A Data-driven Approach.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First Workshop on AI-supported Education for Computer Science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(pp. 50–59).</a:t>
            </a:r>
          </a:p>
        </p:txBody>
      </p:sp>
      <p:sp>
        <p:nvSpPr>
          <p:cNvPr id="604" name="Shape 604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NPE Example - Snap</a:t>
            </a:r>
            <a:r>
              <a:rPr i="1" lang="en"/>
              <a:t>!</a:t>
            </a:r>
          </a:p>
        </p:txBody>
      </p:sp>
      <p:sp>
        <p:nvSpPr>
          <p:cNvPr id="112" name="Shape 112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13" name="Shape 113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Novice Programming Environments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650" y="1678700"/>
            <a:ext cx="22479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54875" y="1077300"/>
            <a:ext cx="3892800" cy="3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600"/>
              </a:spcBef>
              <a:buSzPct val="100000"/>
              <a:buFont typeface="Open Sans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Visual, block-based language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Open Sans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Programmable sprites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Open Sans"/>
              <a:buChar char="–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Low floor, high ceiling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–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in the browser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–"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Integrated with BJC Curriculum </a:t>
            </a: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(Garcia 2015)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275" y="1650125"/>
            <a:ext cx="19050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425" y="1110375"/>
            <a:ext cx="4773325" cy="3083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8" name="Shape 118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References, Cont.</a:t>
            </a:r>
          </a:p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304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Rivers, K., &amp; Koedinger, K. R. (2015). Data-Driven Hint Generation in Vast Solution Spaces: a Self-Improving Python Programming Tutor.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International Journal of Artificial Intelligence in Education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(1).</a:t>
            </a:r>
          </a:p>
          <a:p>
            <a:pPr lvl="0" marL="304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Singh, R., Gulwani, S., &amp; Solar-Lezama, A. (2013). Automated Feedback Generation for Introductory Programming Assignments.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ACM SIGPLAN Notices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48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(6).</a:t>
            </a:r>
          </a:p>
          <a:p>
            <a:pPr lvl="0" marL="304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Utting, I., Cooper, S., &amp; Kölling, M. (2010). Alice, Greenfoot, and Scratch -- A Discussion.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ACM Transactions on Computing Education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(4).</a:t>
            </a:r>
          </a:p>
          <a:p>
            <a:pPr lvl="0" marL="304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Vanlehn, K. (2006). The Behavior of Tutoring Systems.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International Journal of Artifical Intelligence in Education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(3), 227–265.</a:t>
            </a:r>
          </a:p>
          <a:p>
            <a:pPr lvl="0" marL="3048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Zimmerman, K., &amp; Rupakheti, C. R. (2015). An Automated Framework for Recommending Program Elements to Novices.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Proceedings of the 30th International Conference on Automated Software Engineering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4" name="Shape 61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(Backup Slides… Shhh)</a:t>
            </a:r>
          </a:p>
        </p:txBody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Hint-Chain Grades Over Time</a:t>
            </a:r>
          </a:p>
        </p:txBody>
      </p:sp>
      <p:sp>
        <p:nvSpPr>
          <p:cNvPr id="630" name="Shape 630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633" name="Shape 6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787" y="1060574"/>
            <a:ext cx="5800425" cy="37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Does Help Help? Yes!</a:t>
            </a:r>
          </a:p>
        </p:txBody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Students with hints: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Complete more of the tutor, have less dropout and have higher final course grades </a:t>
            </a:r>
            <a:r>
              <a:rPr lang="en" sz="1600"/>
              <a:t>(Stamper 2013)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Perform better in the tutor and on assessments without hints available </a:t>
            </a:r>
            <a:r>
              <a:rPr lang="en" sz="1600"/>
              <a:t>(Corbett 2001a)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analysis of hint use </a:t>
            </a:r>
            <a:r>
              <a:rPr lang="en" sz="1600"/>
              <a:t>(Beck 2008)</a:t>
            </a:r>
            <a:r>
              <a:rPr lang="en"/>
              <a:t> suggests it: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Greatly increases the likelihood of getting a problem correct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Somewhat increases the likelihood of learning content</a:t>
            </a:r>
          </a:p>
        </p:txBody>
      </p:sp>
      <p:sp>
        <p:nvSpPr>
          <p:cNvPr id="640" name="Shape 640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Related Work</a:t>
            </a:r>
          </a:p>
        </p:txBody>
      </p:sp>
      <p:sp>
        <p:nvSpPr>
          <p:cNvPr id="641" name="Shape 641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Hints and Feedback in ITSs</a:t>
            </a:r>
          </a:p>
        </p:txBody>
      </p:sp>
      <p:sp>
        <p:nvSpPr>
          <p:cNvPr id="642" name="Shape 642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Expert-model-based Tutors</a:t>
            </a:r>
          </a:p>
        </p:txBody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228600" y="9334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lnSpc>
                <a:spcPct val="115000"/>
              </a:lnSpc>
              <a:spcBef>
                <a:spcPts val="0"/>
              </a:spcBef>
              <a:buSzPct val="150000"/>
              <a:buFont typeface="Open Sans"/>
            </a:pPr>
            <a:r>
              <a:rPr lang="en"/>
              <a:t>Example: The ACT Programming Tutor (APT) </a:t>
            </a:r>
            <a:r>
              <a:rPr lang="en" sz="1600"/>
              <a:t>(Anderson 1989)</a:t>
            </a:r>
          </a:p>
          <a:p>
            <a:pPr indent="-355600" lvl="1" marL="91440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/>
              <a:t>Defines an expert model using if-then production rules</a:t>
            </a:r>
          </a:p>
          <a:p>
            <a:pPr indent="-342900" lvl="2" marL="137160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/>
              <a:t>e.g. If goal is X, then code Y and set Z as the new goal</a:t>
            </a:r>
          </a:p>
          <a:p>
            <a:pPr indent="-355600" lvl="1" marL="91440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/>
              <a:t>Uses model tracing to ensure students stay on an expert path</a:t>
            </a:r>
          </a:p>
          <a:p>
            <a:pPr indent="-355600" lvl="1" marL="91440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/>
              <a:t>When the student deviates, or asks for help, offers a hint</a:t>
            </a:r>
          </a:p>
          <a:p>
            <a:pPr indent="-381000" lvl="0" marL="457200">
              <a:lnSpc>
                <a:spcPct val="115000"/>
              </a:lnSpc>
              <a:spcBef>
                <a:spcPts val="0"/>
              </a:spcBef>
              <a:buSzPct val="150000"/>
              <a:buFont typeface="Open Sans"/>
            </a:pPr>
            <a:r>
              <a:rPr lang="en"/>
              <a:t>Example: SQL-Tutor </a:t>
            </a:r>
            <a:r>
              <a:rPr lang="en" sz="1600"/>
              <a:t>(Mitrovic 1999)</a:t>
            </a:r>
          </a:p>
          <a:p>
            <a:pPr indent="-355600" lvl="1" marL="91440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/>
              <a:t>Defines an expert model using sets of constraints</a:t>
            </a:r>
          </a:p>
          <a:p>
            <a:pPr indent="-342900" lvl="2" marL="137160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/>
              <a:t>e.g. When code has N left-parentheses, it must have N right parentheses</a:t>
            </a:r>
          </a:p>
          <a:p>
            <a:pPr indent="-355600" lvl="1" marL="91440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/>
              <a:t>When students submit work, finds violated constraints and gives corresponding feedback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Novice Programming Environments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Examples: Scratch, Alice, Greenfoot, Snap</a:t>
            </a:r>
            <a:r>
              <a:rPr i="1" lang="en"/>
              <a:t>!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Interesting</a:t>
            </a:r>
            <a:r>
              <a:rPr lang="en"/>
              <a:t>: Let students create games, stories and simulations </a:t>
            </a:r>
            <a:r>
              <a:rPr lang="en" sz="1600"/>
              <a:t>(Utting 2010) 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Innovative</a:t>
            </a:r>
            <a:r>
              <a:rPr lang="en"/>
              <a:t>: Features like block-based programming reduce the burden of syntax </a:t>
            </a:r>
            <a:r>
              <a:rPr lang="en" sz="1600"/>
              <a:t>(Price 2015a)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/>
              <a:t>Students use NPEs voluntarily and share knowledge </a:t>
            </a:r>
            <a:r>
              <a:rPr lang="en" sz="1600"/>
              <a:t>(Maloney 2008)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Popular</a:t>
            </a:r>
            <a:r>
              <a:rPr lang="en"/>
              <a:t>: Used in classes, clubs camps and MOOCS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Scratch is the 22nd most popular programming language </a:t>
            </a:r>
            <a:r>
              <a:rPr lang="en" sz="1600"/>
              <a:t>(TIOBE Index, June 2016)</a:t>
            </a:r>
          </a:p>
        </p:txBody>
      </p:sp>
      <p:sp>
        <p:nvSpPr>
          <p:cNvPr id="125" name="Shape 125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26" name="Shape 126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Novice Programming Environments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Intelligent Tutoring Systems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Designed to play the role of a human tutor </a:t>
            </a:r>
            <a:r>
              <a:rPr lang="en" sz="1600"/>
              <a:t>(VanLehn 2006)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Guide students to better learning outcomes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E.g., support students when they get stuck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Outer Loop: problem selection (using student model)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Inner Loop</a:t>
            </a:r>
            <a:r>
              <a:rPr lang="en"/>
              <a:t>: Step-by-step support on one problem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Next-step hints: answer "What do I do now?" questions</a:t>
            </a:r>
          </a:p>
        </p:txBody>
      </p:sp>
      <p:sp>
        <p:nvSpPr>
          <p:cNvPr id="134" name="Shape 134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35" name="Shape 135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Automated Hint Generation</a:t>
            </a: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Data-driven Hint Generation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28600" y="1009650"/>
            <a:ext cx="8763000" cy="34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Hint Factory </a:t>
            </a:r>
            <a:r>
              <a:rPr lang="en" sz="1600"/>
              <a:t>(Barnes 2008)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previous students' data to model problem solving strategies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Successfully applied to many domains (e.g. logic proofs)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Overcomes challenges of expert models: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High cost of expert time (Murray 1999)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"Expert blind spot" (Alibali 2001)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Difficult to construct for large problem spaces</a:t>
            </a:r>
          </a:p>
        </p:txBody>
      </p:sp>
      <p:sp>
        <p:nvSpPr>
          <p:cNvPr id="143" name="Shape 143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44" name="Shape 144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Automated Hint Generation</a:t>
            </a:r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950" y="1262050"/>
            <a:ext cx="4240885" cy="306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x="152400" y="228600"/>
            <a:ext cx="8839200" cy="7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Interaction Networks</a:t>
            </a:r>
          </a:p>
        </p:txBody>
      </p:sp>
      <p:sp>
        <p:nvSpPr>
          <p:cNvPr id="152" name="Shape 152"/>
          <p:cNvSpPr txBox="1"/>
          <p:nvPr>
            <p:ph idx="2" type="subTitle"/>
          </p:nvPr>
        </p:nvSpPr>
        <p:spPr>
          <a:xfrm>
            <a:off x="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</a:p>
        </p:txBody>
      </p:sp>
      <p:sp>
        <p:nvSpPr>
          <p:cNvPr id="153" name="Shape 153"/>
          <p:cNvSpPr txBox="1"/>
          <p:nvPr>
            <p:ph idx="3" type="subTitle"/>
          </p:nvPr>
        </p:nvSpPr>
        <p:spPr>
          <a:xfrm>
            <a:off x="4572000" y="0"/>
            <a:ext cx="4572000" cy="19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Automated Hint Generation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6181750" y="1757375"/>
            <a:ext cx="1509600" cy="909750"/>
            <a:chOff x="5419750" y="1757375"/>
            <a:chExt cx="1509600" cy="909750"/>
          </a:xfrm>
        </p:grpSpPr>
        <p:sp>
          <p:nvSpPr>
            <p:cNvPr id="155" name="Shape 155"/>
            <p:cNvSpPr/>
            <p:nvPr/>
          </p:nvSpPr>
          <p:spPr>
            <a:xfrm>
              <a:off x="6219850" y="1757375"/>
              <a:ext cx="709500" cy="3573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/>
                <a:t>States</a:t>
              </a:r>
            </a:p>
          </p:txBody>
        </p:sp>
        <p:cxnSp>
          <p:nvCxnSpPr>
            <p:cNvPr id="156" name="Shape 156"/>
            <p:cNvCxnSpPr>
              <a:stCxn id="155" idx="1"/>
            </p:cNvCxnSpPr>
            <p:nvPr/>
          </p:nvCxnSpPr>
          <p:spPr>
            <a:xfrm flipH="1">
              <a:off x="5419750" y="1936025"/>
              <a:ext cx="800100" cy="2310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57" name="Shape 157"/>
            <p:cNvCxnSpPr>
              <a:stCxn id="155" idx="1"/>
            </p:cNvCxnSpPr>
            <p:nvPr/>
          </p:nvCxnSpPr>
          <p:spPr>
            <a:xfrm flipH="1">
              <a:off x="5429050" y="1936025"/>
              <a:ext cx="790800" cy="7311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158" name="Shape 158"/>
          <p:cNvGrpSpPr/>
          <p:nvPr/>
        </p:nvGrpSpPr>
        <p:grpSpPr>
          <a:xfrm>
            <a:off x="1333500" y="1157275"/>
            <a:ext cx="2766900" cy="700200"/>
            <a:chOff x="571500" y="1157275"/>
            <a:chExt cx="2766900" cy="700200"/>
          </a:xfrm>
        </p:grpSpPr>
        <p:sp>
          <p:nvSpPr>
            <p:cNvPr id="159" name="Shape 159"/>
            <p:cNvSpPr/>
            <p:nvPr/>
          </p:nvSpPr>
          <p:spPr>
            <a:xfrm>
              <a:off x="571500" y="1157275"/>
              <a:ext cx="814500" cy="5190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/>
                <a:t>Actions </a:t>
              </a:r>
            </a:p>
            <a:p>
              <a:pPr lvl="0" algn="ctr">
                <a:spcBef>
                  <a:spcPts val="0"/>
                </a:spcBef>
                <a:buNone/>
              </a:pPr>
              <a:r>
                <a:rPr lang="en"/>
                <a:t>(Edges)</a:t>
              </a:r>
            </a:p>
          </p:txBody>
        </p:sp>
        <p:cxnSp>
          <p:nvCxnSpPr>
            <p:cNvPr id="160" name="Shape 160"/>
            <p:cNvCxnSpPr>
              <a:stCxn id="159" idx="3"/>
            </p:cNvCxnSpPr>
            <p:nvPr/>
          </p:nvCxnSpPr>
          <p:spPr>
            <a:xfrm>
              <a:off x="1386000" y="1416775"/>
              <a:ext cx="642900" cy="3546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61" name="Shape 161"/>
            <p:cNvCxnSpPr>
              <a:stCxn id="159" idx="3"/>
            </p:cNvCxnSpPr>
            <p:nvPr/>
          </p:nvCxnSpPr>
          <p:spPr>
            <a:xfrm>
              <a:off x="1386000" y="1416775"/>
              <a:ext cx="1952400" cy="4407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162" name="Shape 162"/>
          <p:cNvGrpSpPr/>
          <p:nvPr/>
        </p:nvGrpSpPr>
        <p:grpSpPr>
          <a:xfrm>
            <a:off x="4871950" y="1059475"/>
            <a:ext cx="1652700" cy="445350"/>
            <a:chOff x="4109950" y="1059475"/>
            <a:chExt cx="1652700" cy="445350"/>
          </a:xfrm>
        </p:grpSpPr>
        <p:sp>
          <p:nvSpPr>
            <p:cNvPr id="163" name="Shape 163"/>
            <p:cNvSpPr/>
            <p:nvPr/>
          </p:nvSpPr>
          <p:spPr>
            <a:xfrm>
              <a:off x="4657750" y="1059475"/>
              <a:ext cx="1104900" cy="3573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Start State</a:t>
              </a:r>
            </a:p>
          </p:txBody>
        </p:sp>
        <p:cxnSp>
          <p:nvCxnSpPr>
            <p:cNvPr id="164" name="Shape 164"/>
            <p:cNvCxnSpPr>
              <a:stCxn id="163" idx="1"/>
            </p:cNvCxnSpPr>
            <p:nvPr/>
          </p:nvCxnSpPr>
          <p:spPr>
            <a:xfrm flipH="1">
              <a:off x="4109950" y="1238125"/>
              <a:ext cx="547800" cy="2667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165" name="Shape 165"/>
          <p:cNvGrpSpPr/>
          <p:nvPr/>
        </p:nvGrpSpPr>
        <p:grpSpPr>
          <a:xfrm>
            <a:off x="4005250" y="4040800"/>
            <a:ext cx="1605000" cy="357300"/>
            <a:chOff x="3243250" y="4040800"/>
            <a:chExt cx="1605000" cy="357300"/>
          </a:xfrm>
        </p:grpSpPr>
        <p:sp>
          <p:nvSpPr>
            <p:cNvPr id="166" name="Shape 166"/>
            <p:cNvSpPr/>
            <p:nvPr/>
          </p:nvSpPr>
          <p:spPr>
            <a:xfrm>
              <a:off x="3743350" y="4040800"/>
              <a:ext cx="1104900" cy="3573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Goal State</a:t>
              </a:r>
            </a:p>
          </p:txBody>
        </p:sp>
        <p:cxnSp>
          <p:nvCxnSpPr>
            <p:cNvPr id="167" name="Shape 167"/>
            <p:cNvCxnSpPr>
              <a:stCxn id="166" idx="1"/>
            </p:cNvCxnSpPr>
            <p:nvPr/>
          </p:nvCxnSpPr>
          <p:spPr>
            <a:xfrm rot="10800000">
              <a:off x="3243250" y="4095850"/>
              <a:ext cx="500100" cy="1236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168" name="Shape 168"/>
          <p:cNvGrpSpPr/>
          <p:nvPr/>
        </p:nvGrpSpPr>
        <p:grpSpPr>
          <a:xfrm>
            <a:off x="3681425" y="1647825"/>
            <a:ext cx="2176500" cy="2295600"/>
            <a:chOff x="2919425" y="1647825"/>
            <a:chExt cx="2176500" cy="2295600"/>
          </a:xfrm>
        </p:grpSpPr>
        <p:cxnSp>
          <p:nvCxnSpPr>
            <p:cNvPr id="169" name="Shape 169"/>
            <p:cNvCxnSpPr/>
            <p:nvPr/>
          </p:nvCxnSpPr>
          <p:spPr>
            <a:xfrm>
              <a:off x="3343325" y="1647825"/>
              <a:ext cx="0" cy="3717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70" name="Shape 170"/>
            <p:cNvCxnSpPr/>
            <p:nvPr/>
          </p:nvCxnSpPr>
          <p:spPr>
            <a:xfrm>
              <a:off x="3343275" y="2319425"/>
              <a:ext cx="0" cy="3477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3343275" y="2957600"/>
              <a:ext cx="0" cy="3477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2919425" y="3743325"/>
              <a:ext cx="0" cy="2001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73" name="Shape 173"/>
            <p:cNvCxnSpPr/>
            <p:nvPr/>
          </p:nvCxnSpPr>
          <p:spPr>
            <a:xfrm>
              <a:off x="2919425" y="3743325"/>
              <a:ext cx="414300" cy="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74" name="Shape 174"/>
            <p:cNvCxnSpPr/>
            <p:nvPr/>
          </p:nvCxnSpPr>
          <p:spPr>
            <a:xfrm rot="10800000">
              <a:off x="3343275" y="3614675"/>
              <a:ext cx="0" cy="1239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175" name="Shape 175"/>
            <p:cNvSpPr/>
            <p:nvPr/>
          </p:nvSpPr>
          <p:spPr>
            <a:xfrm>
              <a:off x="4214825" y="3190875"/>
              <a:ext cx="881100" cy="5190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Solution Path</a:t>
              </a:r>
            </a:p>
          </p:txBody>
        </p:sp>
        <p:cxnSp>
          <p:nvCxnSpPr>
            <p:cNvPr id="176" name="Shape 176"/>
            <p:cNvCxnSpPr/>
            <p:nvPr/>
          </p:nvCxnSpPr>
          <p:spPr>
            <a:xfrm rot="10800000">
              <a:off x="3350350" y="3105025"/>
              <a:ext cx="857400" cy="128700"/>
            </a:xfrm>
            <a:prstGeom prst="straightConnector1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77" name="Shape 177"/>
            <p:cNvCxnSpPr/>
            <p:nvPr/>
          </p:nvCxnSpPr>
          <p:spPr>
            <a:xfrm rot="10800000">
              <a:off x="3362350" y="2428825"/>
              <a:ext cx="845400" cy="804900"/>
            </a:xfrm>
            <a:prstGeom prst="straightConnector1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sp>
        <p:nvSpPr>
          <p:cNvPr id="178" name="Shape 178"/>
          <p:cNvSpPr txBox="1"/>
          <p:nvPr>
            <p:ph idx="12" type="sldNum"/>
          </p:nvPr>
        </p:nvSpPr>
        <p:spPr>
          <a:xfrm>
            <a:off x="8568225" y="4978500"/>
            <a:ext cx="575700" cy="16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79" name="Shape 179"/>
          <p:cNvGrpSpPr/>
          <p:nvPr/>
        </p:nvGrpSpPr>
        <p:grpSpPr>
          <a:xfrm>
            <a:off x="522000" y="2273575"/>
            <a:ext cx="2110500" cy="318300"/>
            <a:chOff x="571500" y="1246375"/>
            <a:chExt cx="2110500" cy="318300"/>
          </a:xfrm>
        </p:grpSpPr>
        <p:sp>
          <p:nvSpPr>
            <p:cNvPr id="180" name="Shape 180"/>
            <p:cNvSpPr/>
            <p:nvPr/>
          </p:nvSpPr>
          <p:spPr>
            <a:xfrm>
              <a:off x="571500" y="1246375"/>
              <a:ext cx="1098000" cy="3183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4A86E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Frequency</a:t>
              </a:r>
            </a:p>
          </p:txBody>
        </p:sp>
        <p:cxnSp>
          <p:nvCxnSpPr>
            <p:cNvPr id="181" name="Shape 181"/>
            <p:cNvCxnSpPr>
              <a:stCxn id="180" idx="3"/>
            </p:cNvCxnSpPr>
            <p:nvPr/>
          </p:nvCxnSpPr>
          <p:spPr>
            <a:xfrm>
              <a:off x="1669500" y="1405525"/>
              <a:ext cx="1012500" cy="45900"/>
            </a:xfrm>
            <a:prstGeom prst="straightConnector1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sp>
        <p:nvSpPr>
          <p:cNvPr id="182" name="Shape 182"/>
          <p:cNvSpPr txBox="1"/>
          <p:nvPr/>
        </p:nvSpPr>
        <p:spPr>
          <a:xfrm>
            <a:off x="329425" y="4400275"/>
            <a:ext cx="1818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(Eagle 2012)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mer / Cambridg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